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9" r:id="rId5"/>
    <p:sldId id="259" r:id="rId6"/>
    <p:sldId id="260" r:id="rId7"/>
    <p:sldId id="261" r:id="rId8"/>
    <p:sldId id="262" r:id="rId9"/>
    <p:sldId id="263" r:id="rId10"/>
    <p:sldId id="264" r:id="rId11"/>
    <p:sldId id="265" r:id="rId12"/>
    <p:sldId id="266" r:id="rId13"/>
    <p:sldId id="267" r:id="rId14"/>
    <p:sldId id="277" r:id="rId15"/>
    <p:sldId id="268" r:id="rId16"/>
    <p:sldId id="270" r:id="rId17"/>
    <p:sldId id="272" r:id="rId18"/>
    <p:sldId id="271" r:id="rId19"/>
    <p:sldId id="273" r:id="rId20"/>
    <p:sldId id="274" r:id="rId21"/>
    <p:sldId id="275"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170D43-AF12-3E45-AFF6-3DC710D2538E}" v="31" dt="2020-05-13T08:20:49.2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BB02557A-7053-4340-A874-8AB926A8EDA1}" type="datetimeFigureOut">
              <a:rPr lang="en-US" dirty="0"/>
              <a:t>5/18/2020</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‹N›</a:t>
            </a:fld>
            <a:endParaRPr lang="en-US"/>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BB02557A-7053-4340-A874-8AB926A8EDA1}" type="datetimeFigureOut">
              <a:rPr lang="en-US" dirty="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F9944-A4F6-4C59-AEBD-678D6480B8EA}" type="slidenum">
              <a:rPr lang="en-US" dirty="0"/>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a:xfrm>
            <a:off x="9277965" y="6296615"/>
            <a:ext cx="2505996" cy="365125"/>
          </a:xfrm>
        </p:spPr>
        <p:txBody>
          <a:bodyPr/>
          <a:lstStyle/>
          <a:p>
            <a:fld id="{BB02557A-7053-4340-A874-8AB926A8EDA1}" type="datetimeFigureOut">
              <a:rPr lang="en-US" dirty="0"/>
              <a:t>5/18/2020</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‹N›</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BB02557A-7053-4340-A874-8AB926A8EDA1}" type="datetimeFigureOut">
              <a:rPr lang="en-US" dirty="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F9944-A4F6-4C59-AEBD-678D6480B8EA}" type="slidenum">
              <a:rPr lang="en-US" dirty="0"/>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BB02557A-7053-4340-A874-8AB926A8EDA1}" type="datetimeFigureOut">
              <a:rPr lang="en-US" dirty="0"/>
              <a:pPr/>
              <a:t>5/18/2020</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‹N›</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2933699" y="2438399"/>
            <a:ext cx="4160520" cy="365760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7543751" y="2438399"/>
            <a:ext cx="4160520" cy="365760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BB02557A-7053-4340-A874-8AB926A8EDA1}" type="datetimeFigureOut">
              <a:rPr lang="en-US" dirty="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F9944-A4F6-4C59-AEBD-678D6480B8EA}" type="slidenum">
              <a:rPr lang="en-US" dirty="0"/>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it-IT"/>
              <a:t>Fare clic per modificare lo stile del titolo dello schema</a:t>
            </a:r>
            <a:endParaRPr lang="en-US"/>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933699" y="3316639"/>
            <a:ext cx="4160520" cy="277936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543751" y="3316639"/>
            <a:ext cx="4160520" cy="277936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BB02557A-7053-4340-A874-8AB926A8EDA1}" type="datetimeFigureOut">
              <a:rPr lang="en-US" dirty="0"/>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EF9944-A4F6-4C59-AEBD-678D6480B8EA}" type="slidenum">
              <a:rPr lang="en-US" dirty="0"/>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BB02557A-7053-4340-A874-8AB926A8EDA1}" type="datetimeFigureOut">
              <a:rPr lang="en-US" dirty="0"/>
              <a:t>5/18/2020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EF9944-A4F6-4C59-AEBD-678D6480B8EA}" type="slidenum">
              <a:rPr lang="en-US" dirty="0"/>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BB02557A-7053-4340-A874-8AB926A8EDA1}" type="datetimeFigureOut">
              <a:rPr lang="en-US" dirty="0"/>
              <a:t>5/18/2020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EF9944-A4F6-4C59-AEBD-678D6480B8EA}" type="slidenum">
              <a:rPr lang="en-US" dirty="0"/>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it-IT"/>
              <a:t>Fare clic per modificare lo stile del titolo dello schema</a:t>
            </a:r>
            <a:endParaRPr lang="en-US"/>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BB02557A-7053-4340-A874-8AB926A8EDA1}" type="datetimeFigureOut">
              <a:rPr lang="en-US" dirty="0"/>
              <a:pPr/>
              <a:t>5/18/2020</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BB02557A-7053-4340-A874-8AB926A8EDA1}" type="datetimeFigureOut">
              <a:rPr lang="en-US" dirty="0"/>
              <a:pPr/>
              <a:t>5/18/2020</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‹N›</a:t>
            </a:fld>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BB02557A-7053-4340-A874-8AB926A8EDA1}" type="datetimeFigureOut">
              <a:rPr lang="en-US" dirty="0"/>
              <a:pPr/>
              <a:t>5/18/2020</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‹N›</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EC3BDE-48AF-7846-A6B9-E38C025BA4DB}"/>
              </a:ext>
            </a:extLst>
          </p:cNvPr>
          <p:cNvSpPr>
            <a:spLocks noGrp="1"/>
          </p:cNvSpPr>
          <p:nvPr>
            <p:ph type="ctrTitle"/>
          </p:nvPr>
        </p:nvSpPr>
        <p:spPr>
          <a:xfrm>
            <a:off x="7920752" y="2184766"/>
            <a:ext cx="3793678" cy="1440538"/>
          </a:xfrm>
        </p:spPr>
        <p:txBody>
          <a:bodyPr>
            <a:normAutofit fontScale="90000"/>
          </a:bodyPr>
          <a:lstStyle/>
          <a:p>
            <a:pPr algn="ctr"/>
            <a:r>
              <a:rPr lang="it-IT" sz="3700"/>
              <a:t>LE CANZONI IN QUARANTENA</a:t>
            </a:r>
          </a:p>
        </p:txBody>
      </p:sp>
      <p:sp>
        <p:nvSpPr>
          <p:cNvPr id="3" name="Sottotitolo 2">
            <a:extLst>
              <a:ext uri="{FF2B5EF4-FFF2-40B4-BE49-F238E27FC236}">
                <a16:creationId xmlns:a16="http://schemas.microsoft.com/office/drawing/2014/main" id="{CD92A4C1-11A8-7E42-B240-4C6739084D8F}"/>
              </a:ext>
            </a:extLst>
          </p:cNvPr>
          <p:cNvSpPr>
            <a:spLocks noGrp="1"/>
          </p:cNvSpPr>
          <p:nvPr>
            <p:ph type="subTitle" idx="1"/>
          </p:nvPr>
        </p:nvSpPr>
        <p:spPr>
          <a:xfrm>
            <a:off x="7920752" y="4643453"/>
            <a:ext cx="3793678" cy="1382816"/>
          </a:xfrm>
        </p:spPr>
        <p:txBody>
          <a:bodyPr>
            <a:normAutofit fontScale="92500" lnSpcReduction="10000"/>
          </a:bodyPr>
          <a:lstStyle/>
          <a:p>
            <a:r>
              <a:rPr lang="it-IT"/>
              <a:t>Classe 2E</a:t>
            </a:r>
            <a:endParaRPr lang="it-IT">
              <a:cs typeface="Calibri"/>
            </a:endParaRPr>
          </a:p>
          <a:p>
            <a:r>
              <a:rPr lang="it-IT">
                <a:cs typeface="Calibri"/>
              </a:rPr>
              <a:t>Istituto </a:t>
            </a:r>
            <a:r>
              <a:rPr lang="it-IT" err="1">
                <a:cs typeface="Calibri"/>
              </a:rPr>
              <a:t>Vendramir</a:t>
            </a:r>
            <a:r>
              <a:rPr lang="it-IT">
                <a:cs typeface="Calibri"/>
              </a:rPr>
              <a:t> Corner, Venezia</a:t>
            </a:r>
          </a:p>
          <a:p>
            <a:r>
              <a:rPr lang="it-IT">
                <a:cs typeface="Calibri"/>
              </a:rPr>
              <a:t>Prof. Marcella Bortone</a:t>
            </a:r>
          </a:p>
        </p:txBody>
      </p:sp>
    </p:spTree>
    <p:extLst>
      <p:ext uri="{BB962C8B-B14F-4D97-AF65-F5344CB8AC3E}">
        <p14:creationId xmlns:p14="http://schemas.microsoft.com/office/powerpoint/2010/main" val="25117804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FAE9C9-9F60-0C48-B027-790DE224CB6E}"/>
              </a:ext>
            </a:extLst>
          </p:cNvPr>
          <p:cNvSpPr>
            <a:spLocks noGrp="1"/>
          </p:cNvSpPr>
          <p:nvPr>
            <p:ph type="title"/>
          </p:nvPr>
        </p:nvSpPr>
        <p:spPr/>
        <p:txBody>
          <a:bodyPr/>
          <a:lstStyle/>
          <a:p>
            <a:pPr algn="r"/>
            <a:r>
              <a:rPr lang="it-IT"/>
              <a:t>La complicità,</a:t>
            </a:r>
            <a:br>
              <a:rPr lang="it-IT"/>
            </a:br>
            <a:r>
              <a:rPr lang="it-IT"/>
              <a:t>Carmen </a:t>
            </a:r>
            <a:r>
              <a:rPr lang="it-IT" err="1"/>
              <a:t>ferrari</a:t>
            </a:r>
            <a:endParaRPr lang="it-IT"/>
          </a:p>
        </p:txBody>
      </p:sp>
      <p:sp>
        <p:nvSpPr>
          <p:cNvPr id="3" name="Segnaposto contenuto 2">
            <a:extLst>
              <a:ext uri="{FF2B5EF4-FFF2-40B4-BE49-F238E27FC236}">
                <a16:creationId xmlns:a16="http://schemas.microsoft.com/office/drawing/2014/main" id="{1DB2A3B5-9C03-8146-BAE9-2A5B1445E7C4}"/>
              </a:ext>
            </a:extLst>
          </p:cNvPr>
          <p:cNvSpPr>
            <a:spLocks noGrp="1"/>
          </p:cNvSpPr>
          <p:nvPr>
            <p:ph idx="1"/>
          </p:nvPr>
        </p:nvSpPr>
        <p:spPr/>
        <p:txBody>
          <a:bodyPr>
            <a:normAutofit fontScale="92500" lnSpcReduction="20000"/>
          </a:bodyPr>
          <a:lstStyle/>
          <a:p>
            <a:pPr marL="0" indent="0" algn="r">
              <a:buNone/>
            </a:pPr>
            <a:r>
              <a:rPr lang="it-IT" sz="3000" i="1"/>
              <a:t>“Avrei bisogno di abbracciarti ora di farlo adesso mentre il tempo vola, anche di spalle abbiamo dentro gli occhi la complicità”.</a:t>
            </a:r>
          </a:p>
          <a:p>
            <a:pPr marL="0" indent="0">
              <a:buNone/>
            </a:pPr>
            <a:r>
              <a:rPr lang="it-IT" sz="3200"/>
              <a:t>Questi mesi sono tristi, per me, soprattutto perché non vedo mio papà a causa del divieto di no uscire dal proprio comune, ma queste frasi mi danno la forza di pensare  che un giorno potrò riabbracciarlo.</a:t>
            </a:r>
            <a:endParaRPr lang="it-IT" sz="3000"/>
          </a:p>
          <a:p>
            <a:pPr marL="0" indent="0" algn="r">
              <a:buNone/>
            </a:pPr>
            <a:r>
              <a:rPr lang="it-IT" i="1"/>
              <a:t> </a:t>
            </a:r>
          </a:p>
        </p:txBody>
      </p:sp>
      <p:sp>
        <p:nvSpPr>
          <p:cNvPr id="4" name="CasellaDiTesto 3">
            <a:extLst>
              <a:ext uri="{FF2B5EF4-FFF2-40B4-BE49-F238E27FC236}">
                <a16:creationId xmlns:a16="http://schemas.microsoft.com/office/drawing/2014/main" id="{E1E826D1-8051-AE42-812A-6BDA7D7B85E1}"/>
              </a:ext>
            </a:extLst>
          </p:cNvPr>
          <p:cNvSpPr txBox="1"/>
          <p:nvPr/>
        </p:nvSpPr>
        <p:spPr>
          <a:xfrm>
            <a:off x="487729" y="768096"/>
            <a:ext cx="2864757" cy="553998"/>
          </a:xfrm>
          <a:prstGeom prst="rect">
            <a:avLst/>
          </a:prstGeom>
          <a:noFill/>
        </p:spPr>
        <p:txBody>
          <a:bodyPr wrap="square" rtlCol="0" anchor="t">
            <a:spAutoFit/>
          </a:bodyPr>
          <a:lstStyle/>
          <a:p>
            <a:pPr algn="l"/>
            <a:r>
              <a:rPr lang="it-IT" sz="3000">
                <a:solidFill>
                  <a:schemeClr val="tx2">
                    <a:lumMod val="75000"/>
                    <a:lumOff val="25000"/>
                  </a:schemeClr>
                </a:solidFill>
              </a:rPr>
              <a:t>Gaia Lazzarini</a:t>
            </a:r>
          </a:p>
        </p:txBody>
      </p:sp>
    </p:spTree>
    <p:extLst>
      <p:ext uri="{BB962C8B-B14F-4D97-AF65-F5344CB8AC3E}">
        <p14:creationId xmlns:p14="http://schemas.microsoft.com/office/powerpoint/2010/main" val="1528826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6677BB-CD9B-864F-8125-26BE66BB77E6}"/>
              </a:ext>
            </a:extLst>
          </p:cNvPr>
          <p:cNvSpPr>
            <a:spLocks noGrp="1"/>
          </p:cNvSpPr>
          <p:nvPr>
            <p:ph type="title"/>
          </p:nvPr>
        </p:nvSpPr>
        <p:spPr/>
        <p:txBody>
          <a:bodyPr/>
          <a:lstStyle/>
          <a:p>
            <a:pPr algn="r"/>
            <a:r>
              <a:rPr lang="it-IT"/>
              <a:t>A </a:t>
            </a:r>
            <a:r>
              <a:rPr lang="it-IT" err="1"/>
              <a:t>million</a:t>
            </a:r>
            <a:r>
              <a:rPr lang="it-IT"/>
              <a:t> </a:t>
            </a:r>
            <a:r>
              <a:rPr lang="it-IT" err="1"/>
              <a:t>dreams</a:t>
            </a:r>
            <a:r>
              <a:rPr lang="it-IT"/>
              <a:t>,</a:t>
            </a:r>
            <a:br>
              <a:rPr lang="it-IT"/>
            </a:br>
            <a:r>
              <a:rPr lang="it-IT" err="1"/>
              <a:t>Pink</a:t>
            </a:r>
            <a:endParaRPr lang="it-IT"/>
          </a:p>
        </p:txBody>
      </p:sp>
      <p:sp>
        <p:nvSpPr>
          <p:cNvPr id="3" name="Segnaposto contenuto 2">
            <a:extLst>
              <a:ext uri="{FF2B5EF4-FFF2-40B4-BE49-F238E27FC236}">
                <a16:creationId xmlns:a16="http://schemas.microsoft.com/office/drawing/2014/main" id="{650B83A4-3883-0448-A87B-F0815D75EDDD}"/>
              </a:ext>
            </a:extLst>
          </p:cNvPr>
          <p:cNvSpPr>
            <a:spLocks noGrp="1"/>
          </p:cNvSpPr>
          <p:nvPr>
            <p:ph idx="1"/>
          </p:nvPr>
        </p:nvSpPr>
        <p:spPr>
          <a:xfrm>
            <a:off x="2933699" y="2298724"/>
            <a:ext cx="8770571" cy="3651504"/>
          </a:xfrm>
        </p:spPr>
        <p:txBody>
          <a:bodyPr>
            <a:noAutofit/>
          </a:bodyPr>
          <a:lstStyle/>
          <a:p>
            <a:pPr marL="0" indent="0" algn="r">
              <a:buNone/>
            </a:pPr>
            <a:r>
              <a:rPr lang="it-IT" sz="2400"/>
              <a:t>“</a:t>
            </a:r>
            <a:r>
              <a:rPr lang="it-IT" sz="2400" i="1">
                <a:solidFill>
                  <a:srgbClr val="454545"/>
                </a:solidFill>
              </a:rPr>
              <a:t>Cause </a:t>
            </a:r>
            <a:r>
              <a:rPr lang="it-IT" sz="2400" i="1" err="1">
                <a:solidFill>
                  <a:srgbClr val="454545"/>
                </a:solidFill>
              </a:rPr>
              <a:t>every</a:t>
            </a:r>
            <a:r>
              <a:rPr lang="it-IT" sz="2400" i="1">
                <a:solidFill>
                  <a:srgbClr val="454545"/>
                </a:solidFill>
              </a:rPr>
              <a:t> night I </a:t>
            </a:r>
            <a:r>
              <a:rPr lang="it-IT" sz="2400" i="1" err="1">
                <a:solidFill>
                  <a:srgbClr val="454545"/>
                </a:solidFill>
              </a:rPr>
              <a:t>lie</a:t>
            </a:r>
            <a:r>
              <a:rPr lang="it-IT" sz="2400" i="1">
                <a:solidFill>
                  <a:srgbClr val="454545"/>
                </a:solidFill>
              </a:rPr>
              <a:t> in </a:t>
            </a:r>
            <a:r>
              <a:rPr lang="it-IT" sz="2400" i="1" err="1">
                <a:solidFill>
                  <a:srgbClr val="454545"/>
                </a:solidFill>
              </a:rPr>
              <a:t>bed</a:t>
            </a:r>
            <a:r>
              <a:rPr lang="it-IT" sz="2400" i="1">
                <a:solidFill>
                  <a:srgbClr val="454545"/>
                </a:solidFill>
              </a:rPr>
              <a:t>, the </a:t>
            </a:r>
            <a:r>
              <a:rPr lang="it-IT" sz="2400" i="1" err="1">
                <a:solidFill>
                  <a:srgbClr val="454545"/>
                </a:solidFill>
              </a:rPr>
              <a:t>brightest</a:t>
            </a:r>
            <a:r>
              <a:rPr lang="it-IT" sz="2400" i="1">
                <a:solidFill>
                  <a:srgbClr val="454545"/>
                </a:solidFill>
              </a:rPr>
              <a:t> color </a:t>
            </a:r>
            <a:r>
              <a:rPr lang="it-IT" sz="2400" i="1" err="1">
                <a:solidFill>
                  <a:srgbClr val="454545"/>
                </a:solidFill>
              </a:rPr>
              <a:t>fill</a:t>
            </a:r>
            <a:r>
              <a:rPr lang="it-IT" sz="2400" i="1">
                <a:solidFill>
                  <a:srgbClr val="454545"/>
                </a:solidFill>
              </a:rPr>
              <a:t> my head, a </a:t>
            </a:r>
            <a:r>
              <a:rPr lang="it-IT" sz="2400" i="1" err="1">
                <a:solidFill>
                  <a:srgbClr val="454545"/>
                </a:solidFill>
              </a:rPr>
              <a:t>million</a:t>
            </a:r>
            <a:r>
              <a:rPr lang="it-IT" sz="2400" i="1">
                <a:solidFill>
                  <a:srgbClr val="454545"/>
                </a:solidFill>
              </a:rPr>
              <a:t> </a:t>
            </a:r>
            <a:r>
              <a:rPr lang="it-IT" sz="2400" i="1" err="1">
                <a:solidFill>
                  <a:srgbClr val="454545"/>
                </a:solidFill>
              </a:rPr>
              <a:t>dreams</a:t>
            </a:r>
            <a:r>
              <a:rPr lang="it-IT" sz="2400" i="1">
                <a:solidFill>
                  <a:srgbClr val="454545"/>
                </a:solidFill>
              </a:rPr>
              <a:t> are </a:t>
            </a:r>
            <a:r>
              <a:rPr lang="it-IT" sz="2400" i="1" err="1">
                <a:solidFill>
                  <a:srgbClr val="454545"/>
                </a:solidFill>
              </a:rPr>
              <a:t>keeping</a:t>
            </a:r>
            <a:r>
              <a:rPr lang="it-IT" sz="2400" i="1">
                <a:solidFill>
                  <a:srgbClr val="454545"/>
                </a:solidFill>
              </a:rPr>
              <a:t> me </a:t>
            </a:r>
            <a:r>
              <a:rPr lang="it-IT" sz="2400" i="1" err="1">
                <a:solidFill>
                  <a:srgbClr val="454545"/>
                </a:solidFill>
              </a:rPr>
              <a:t>awake</a:t>
            </a:r>
            <a:r>
              <a:rPr lang="it-IT" sz="2400" i="1">
                <a:solidFill>
                  <a:srgbClr val="454545"/>
                </a:solidFill>
              </a:rPr>
              <a:t> I </a:t>
            </a:r>
            <a:r>
              <a:rPr lang="it-IT" sz="2400" i="1" err="1">
                <a:solidFill>
                  <a:srgbClr val="454545"/>
                </a:solidFill>
              </a:rPr>
              <a:t>think</a:t>
            </a:r>
            <a:r>
              <a:rPr lang="it-IT" sz="2400" i="1">
                <a:solidFill>
                  <a:srgbClr val="454545"/>
                </a:solidFill>
              </a:rPr>
              <a:t> of </a:t>
            </a:r>
            <a:r>
              <a:rPr lang="it-IT" sz="2400" i="1" err="1">
                <a:solidFill>
                  <a:srgbClr val="454545"/>
                </a:solidFill>
              </a:rPr>
              <a:t>what</a:t>
            </a:r>
            <a:r>
              <a:rPr lang="it-IT" sz="2400" i="1">
                <a:solidFill>
                  <a:srgbClr val="454545"/>
                </a:solidFill>
              </a:rPr>
              <a:t> world </a:t>
            </a:r>
            <a:r>
              <a:rPr lang="it-IT" sz="2400" i="1" err="1">
                <a:solidFill>
                  <a:srgbClr val="454545"/>
                </a:solidFill>
              </a:rPr>
              <a:t>could</a:t>
            </a:r>
            <a:r>
              <a:rPr lang="it-IT" sz="2400" i="1">
                <a:solidFill>
                  <a:srgbClr val="454545"/>
                </a:solidFill>
              </a:rPr>
              <a:t> be, a vision of the one I </a:t>
            </a:r>
            <a:r>
              <a:rPr lang="it-IT" sz="2400" i="1" err="1">
                <a:solidFill>
                  <a:srgbClr val="454545"/>
                </a:solidFill>
              </a:rPr>
              <a:t>see</a:t>
            </a:r>
            <a:r>
              <a:rPr lang="it-IT" sz="2400" i="1">
                <a:solidFill>
                  <a:srgbClr val="454545"/>
                </a:solidFill>
              </a:rPr>
              <a:t>”</a:t>
            </a:r>
          </a:p>
          <a:p>
            <a:pPr marL="0" indent="0" algn="r">
              <a:buNone/>
            </a:pPr>
            <a:r>
              <a:rPr lang="it-IT" sz="2400">
                <a:solidFill>
                  <a:srgbClr val="454545"/>
                </a:solidFill>
              </a:rPr>
              <a:t>“Perché ogni notte mi trovo a letto I colori più brillanti mi riempiono la testa, un milione di sogni mi tengono sveglio, penso a quale mondo potrebbe essere, una visione di quello che vedo”</a:t>
            </a:r>
          </a:p>
          <a:p>
            <a:pPr marL="0" indent="0">
              <a:buNone/>
            </a:pPr>
            <a:r>
              <a:rPr lang="it-IT" sz="2400"/>
              <a:t>Una canzone che mi fa credere nel potere dei miei sogni e mi fa pensare che dopo tutto questo tempo di isolamento l'umanità rifletterà  e il mondo diventerà  davvero un posto migliore.</a:t>
            </a:r>
          </a:p>
        </p:txBody>
      </p:sp>
      <p:sp>
        <p:nvSpPr>
          <p:cNvPr id="4" name="CasellaDiTesto 3">
            <a:extLst>
              <a:ext uri="{FF2B5EF4-FFF2-40B4-BE49-F238E27FC236}">
                <a16:creationId xmlns:a16="http://schemas.microsoft.com/office/drawing/2014/main" id="{800E7F21-C0FA-044A-AB2D-DAE60BB09B2B}"/>
              </a:ext>
            </a:extLst>
          </p:cNvPr>
          <p:cNvSpPr txBox="1"/>
          <p:nvPr/>
        </p:nvSpPr>
        <p:spPr>
          <a:xfrm>
            <a:off x="487729" y="907772"/>
            <a:ext cx="3246676" cy="553998"/>
          </a:xfrm>
          <a:prstGeom prst="rect">
            <a:avLst/>
          </a:prstGeom>
          <a:noFill/>
        </p:spPr>
        <p:txBody>
          <a:bodyPr wrap="square" rtlCol="0" anchor="t">
            <a:spAutoFit/>
          </a:bodyPr>
          <a:lstStyle/>
          <a:p>
            <a:pPr algn="l"/>
            <a:r>
              <a:rPr lang="it-IT" sz="3000" err="1">
                <a:solidFill>
                  <a:schemeClr val="tx2">
                    <a:lumMod val="75000"/>
                    <a:lumOff val="25000"/>
                  </a:schemeClr>
                </a:solidFill>
              </a:rPr>
              <a:t>Leonita</a:t>
            </a:r>
            <a:r>
              <a:rPr lang="it-IT" sz="3000">
                <a:solidFill>
                  <a:schemeClr val="tx2">
                    <a:lumMod val="75000"/>
                    <a:lumOff val="25000"/>
                  </a:schemeClr>
                </a:solidFill>
              </a:rPr>
              <a:t> Morina</a:t>
            </a:r>
            <a:endParaRPr lang="it-IT" sz="3000">
              <a:solidFill>
                <a:schemeClr val="tx2">
                  <a:lumMod val="75000"/>
                  <a:lumOff val="25000"/>
                </a:schemeClr>
              </a:solidFill>
              <a:cs typeface="Calibri"/>
            </a:endParaRPr>
          </a:p>
        </p:txBody>
      </p:sp>
    </p:spTree>
    <p:extLst>
      <p:ext uri="{BB962C8B-B14F-4D97-AF65-F5344CB8AC3E}">
        <p14:creationId xmlns:p14="http://schemas.microsoft.com/office/powerpoint/2010/main" val="30990208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1E3C97-309D-EF44-A8F7-283425C2C131}"/>
              </a:ext>
            </a:extLst>
          </p:cNvPr>
          <p:cNvSpPr>
            <a:spLocks noGrp="1"/>
          </p:cNvSpPr>
          <p:nvPr>
            <p:ph type="title"/>
          </p:nvPr>
        </p:nvSpPr>
        <p:spPr/>
        <p:txBody>
          <a:bodyPr>
            <a:normAutofit/>
          </a:bodyPr>
          <a:lstStyle/>
          <a:p>
            <a:pPr algn="r"/>
            <a:r>
              <a:rPr lang="az-Cyrl-AZ">
                <a:solidFill>
                  <a:srgbClr val="454545"/>
                </a:solidFill>
              </a:rPr>
              <a:t>А я её</a:t>
            </a:r>
            <a:r>
              <a:rPr lang="it-IT">
                <a:solidFill>
                  <a:srgbClr val="454545"/>
                </a:solidFill>
              </a:rPr>
              <a:t>,</a:t>
            </a:r>
            <a:br>
              <a:rPr lang="it-IT">
                <a:solidFill>
                  <a:srgbClr val="454545"/>
                </a:solidFill>
              </a:rPr>
            </a:br>
            <a:r>
              <a:rPr lang="it-IT" err="1">
                <a:solidFill>
                  <a:srgbClr val="454545"/>
                </a:solidFill>
              </a:rPr>
              <a:t>Jah</a:t>
            </a:r>
            <a:r>
              <a:rPr lang="it-IT">
                <a:solidFill>
                  <a:srgbClr val="454545"/>
                </a:solidFill>
              </a:rPr>
              <a:t> </a:t>
            </a:r>
            <a:r>
              <a:rPr lang="it-IT" err="1">
                <a:solidFill>
                  <a:srgbClr val="454545"/>
                </a:solidFill>
              </a:rPr>
              <a:t>Khalib</a:t>
            </a:r>
            <a:r>
              <a:rPr lang="it-IT" sz="1800">
                <a:solidFill>
                  <a:srgbClr val="454545"/>
                </a:solidFill>
                <a:latin typeface=".SFUIDisplay"/>
              </a:rPr>
              <a:t> </a:t>
            </a:r>
            <a:endParaRPr lang="it-IT"/>
          </a:p>
        </p:txBody>
      </p:sp>
      <p:sp>
        <p:nvSpPr>
          <p:cNvPr id="3" name="Segnaposto contenuto 2">
            <a:extLst>
              <a:ext uri="{FF2B5EF4-FFF2-40B4-BE49-F238E27FC236}">
                <a16:creationId xmlns:a16="http://schemas.microsoft.com/office/drawing/2014/main" id="{E64A317B-E7E2-DB44-B824-71998365192C}"/>
              </a:ext>
            </a:extLst>
          </p:cNvPr>
          <p:cNvSpPr>
            <a:spLocks noGrp="1"/>
          </p:cNvSpPr>
          <p:nvPr>
            <p:ph idx="1"/>
          </p:nvPr>
        </p:nvSpPr>
        <p:spPr/>
        <p:txBody>
          <a:bodyPr>
            <a:noAutofit/>
          </a:bodyPr>
          <a:lstStyle/>
          <a:p>
            <a:pPr marL="0" indent="0" algn="r">
              <a:buNone/>
            </a:pPr>
            <a:r>
              <a:rPr lang="it-IT" sz="2400" i="1">
                <a:solidFill>
                  <a:srgbClr val="454545"/>
                </a:solidFill>
              </a:rPr>
              <a:t>“</a:t>
            </a:r>
            <a:r>
              <a:rPr lang="az-Cyrl-AZ" sz="2400" i="1">
                <a:solidFill>
                  <a:srgbClr val="454545"/>
                </a:solidFill>
              </a:rPr>
              <a:t>ты полюбила мой голос, что утро прошепчет «родная» Ты засыпаешь так скромно , а я всё ещё не понимаю...А я её, а я её, я не знаю почему она полюбила меня а я её</a:t>
            </a:r>
            <a:r>
              <a:rPr lang="it-IT" sz="2400" i="1">
                <a:solidFill>
                  <a:srgbClr val="454545"/>
                </a:solidFill>
              </a:rPr>
              <a:t>”.</a:t>
            </a:r>
          </a:p>
          <a:p>
            <a:pPr marL="0" indent="0" algn="r">
              <a:buNone/>
            </a:pPr>
            <a:r>
              <a:rPr lang="it-IT" sz="2400">
                <a:solidFill>
                  <a:srgbClr val="454545"/>
                </a:solidFill>
              </a:rPr>
              <a:t>“Hai amato la mia voce, che la mattina diceva “cara mia”Ti addormenti così dolce , io ancora non capisco Anche io , anche io , io non so ancora perché lei mi ha amato ma anche io a lei”.</a:t>
            </a:r>
          </a:p>
          <a:p>
            <a:pPr marL="0" indent="0">
              <a:buNone/>
            </a:pPr>
            <a:r>
              <a:rPr lang="it-IT" sz="2400">
                <a:solidFill>
                  <a:srgbClr val="454545"/>
                </a:solidFill>
              </a:rPr>
              <a:t>Un amore incomprensibile che ai giorni d’oggi si incontra molto più spesso, vista la circostanza adesso molti soffrono e si lasciano al posto di lottare per la persona amata.</a:t>
            </a:r>
          </a:p>
        </p:txBody>
      </p:sp>
      <p:sp>
        <p:nvSpPr>
          <p:cNvPr id="4" name="CasellaDiTesto 3">
            <a:extLst>
              <a:ext uri="{FF2B5EF4-FFF2-40B4-BE49-F238E27FC236}">
                <a16:creationId xmlns:a16="http://schemas.microsoft.com/office/drawing/2014/main" id="{C32F2A7E-D112-524E-8411-672A17B08A13}"/>
              </a:ext>
            </a:extLst>
          </p:cNvPr>
          <p:cNvSpPr txBox="1"/>
          <p:nvPr/>
        </p:nvSpPr>
        <p:spPr>
          <a:xfrm flipH="1">
            <a:off x="487729" y="768096"/>
            <a:ext cx="3851438" cy="553998"/>
          </a:xfrm>
          <a:prstGeom prst="rect">
            <a:avLst/>
          </a:prstGeom>
          <a:noFill/>
        </p:spPr>
        <p:txBody>
          <a:bodyPr wrap="square" rtlCol="0" anchor="t">
            <a:spAutoFit/>
          </a:bodyPr>
          <a:lstStyle/>
          <a:p>
            <a:pPr algn="l"/>
            <a:r>
              <a:rPr lang="it-IT" sz="3000" err="1">
                <a:solidFill>
                  <a:schemeClr val="tx2">
                    <a:lumMod val="75000"/>
                    <a:lumOff val="25000"/>
                  </a:schemeClr>
                </a:solidFill>
              </a:rPr>
              <a:t>Iuliana</a:t>
            </a:r>
            <a:r>
              <a:rPr lang="it-IT" sz="3000">
                <a:solidFill>
                  <a:schemeClr val="tx2">
                    <a:lumMod val="75000"/>
                    <a:lumOff val="25000"/>
                  </a:schemeClr>
                </a:solidFill>
              </a:rPr>
              <a:t> </a:t>
            </a:r>
            <a:r>
              <a:rPr lang="it-IT" sz="3000" err="1">
                <a:solidFill>
                  <a:schemeClr val="tx2">
                    <a:lumMod val="75000"/>
                    <a:lumOff val="25000"/>
                  </a:schemeClr>
                </a:solidFill>
              </a:rPr>
              <a:t>Zanocea</a:t>
            </a:r>
          </a:p>
        </p:txBody>
      </p:sp>
    </p:spTree>
    <p:extLst>
      <p:ext uri="{BB962C8B-B14F-4D97-AF65-F5344CB8AC3E}">
        <p14:creationId xmlns:p14="http://schemas.microsoft.com/office/powerpoint/2010/main" val="2867263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B2367C-956B-DC4F-83BA-88BF624E2294}"/>
              </a:ext>
            </a:extLst>
          </p:cNvPr>
          <p:cNvSpPr>
            <a:spLocks noGrp="1"/>
          </p:cNvSpPr>
          <p:nvPr>
            <p:ph type="title"/>
          </p:nvPr>
        </p:nvSpPr>
        <p:spPr/>
        <p:txBody>
          <a:bodyPr/>
          <a:lstStyle/>
          <a:p>
            <a:pPr algn="r"/>
            <a:r>
              <a:rPr lang="it-IT" err="1"/>
              <a:t>Mistery</a:t>
            </a:r>
            <a:r>
              <a:rPr lang="it-IT"/>
              <a:t> of love,</a:t>
            </a:r>
            <a:br>
              <a:rPr lang="it-IT"/>
            </a:br>
            <a:r>
              <a:rPr lang="it-IT" err="1"/>
              <a:t>Sufjan</a:t>
            </a:r>
            <a:r>
              <a:rPr lang="it-IT"/>
              <a:t> Stevens</a:t>
            </a:r>
          </a:p>
        </p:txBody>
      </p:sp>
      <p:sp>
        <p:nvSpPr>
          <p:cNvPr id="3" name="Segnaposto contenuto 2">
            <a:extLst>
              <a:ext uri="{FF2B5EF4-FFF2-40B4-BE49-F238E27FC236}">
                <a16:creationId xmlns:a16="http://schemas.microsoft.com/office/drawing/2014/main" id="{9E443ED0-1B77-A44C-AB78-F5E5DF0AD608}"/>
              </a:ext>
            </a:extLst>
          </p:cNvPr>
          <p:cNvSpPr>
            <a:spLocks noGrp="1"/>
          </p:cNvSpPr>
          <p:nvPr>
            <p:ph idx="1"/>
          </p:nvPr>
        </p:nvSpPr>
        <p:spPr/>
        <p:txBody>
          <a:bodyPr>
            <a:normAutofit lnSpcReduction="10000"/>
          </a:bodyPr>
          <a:lstStyle/>
          <a:p>
            <a:pPr marL="0" indent="0" algn="r">
              <a:buNone/>
            </a:pPr>
            <a:r>
              <a:rPr lang="it-IT" i="1"/>
              <a:t>“</a:t>
            </a:r>
            <a:r>
              <a:rPr lang="it-IT" sz="2700" i="1" err="1"/>
              <a:t>Hold</a:t>
            </a:r>
            <a:r>
              <a:rPr lang="it-IT" sz="2700" i="1"/>
              <a:t> your </a:t>
            </a:r>
            <a:r>
              <a:rPr lang="it-IT" sz="2700" i="1" err="1"/>
              <a:t>hands</a:t>
            </a:r>
            <a:r>
              <a:rPr lang="it-IT" sz="2700" i="1"/>
              <a:t> </a:t>
            </a:r>
            <a:r>
              <a:rPr lang="it-IT" sz="2700" i="1" err="1"/>
              <a:t>upon</a:t>
            </a:r>
            <a:r>
              <a:rPr lang="it-IT" sz="2700" i="1"/>
              <a:t> my heart, </a:t>
            </a:r>
            <a:r>
              <a:rPr lang="it-IT" sz="2700" i="1" err="1"/>
              <a:t>till</a:t>
            </a:r>
            <a:r>
              <a:rPr lang="it-IT" sz="2700" i="1"/>
              <a:t> I </a:t>
            </a:r>
            <a:r>
              <a:rPr lang="it-IT" sz="2700" i="1" err="1"/>
              <a:t>breathe</a:t>
            </a:r>
            <a:r>
              <a:rPr lang="it-IT" sz="2700" i="1"/>
              <a:t> my </a:t>
            </a:r>
            <a:r>
              <a:rPr lang="it-IT" sz="2700" i="1" err="1"/>
              <a:t>last</a:t>
            </a:r>
            <a:r>
              <a:rPr lang="it-IT" sz="2700" i="1"/>
              <a:t> </a:t>
            </a:r>
            <a:r>
              <a:rPr lang="it-IT" sz="2700" i="1" err="1"/>
              <a:t>breath</a:t>
            </a:r>
            <a:r>
              <a:rPr lang="it-IT" sz="2700" i="1"/>
              <a:t>”.</a:t>
            </a:r>
          </a:p>
          <a:p>
            <a:pPr marL="0" indent="0" algn="r">
              <a:buNone/>
            </a:pPr>
            <a:r>
              <a:rPr lang="it-IT" sz="2700"/>
              <a:t>“Tieni le tue mani sopra la mia testa, fino a quando non emetto il mio ultimo respiro”.</a:t>
            </a:r>
          </a:p>
          <a:p>
            <a:pPr marL="0" indent="0">
              <a:buNone/>
            </a:pPr>
            <a:r>
              <a:rPr lang="it-IT" sz="2700"/>
              <a:t>Questa canzone mi trasmette tristezza poiché l’ho ascoltata spesso durante dei momenti bui, inoltre la melodia oltre ad essere molto malinconica dal mio punto di vista, è anche molto delicata, mi rilassa sempre molto.</a:t>
            </a:r>
          </a:p>
        </p:txBody>
      </p:sp>
      <p:sp>
        <p:nvSpPr>
          <p:cNvPr id="4" name="CasellaDiTesto 3">
            <a:extLst>
              <a:ext uri="{FF2B5EF4-FFF2-40B4-BE49-F238E27FC236}">
                <a16:creationId xmlns:a16="http://schemas.microsoft.com/office/drawing/2014/main" id="{CF1B2484-44EC-B64C-8B96-7B12FDC03B2B}"/>
              </a:ext>
            </a:extLst>
          </p:cNvPr>
          <p:cNvSpPr txBox="1"/>
          <p:nvPr/>
        </p:nvSpPr>
        <p:spPr>
          <a:xfrm>
            <a:off x="487729" y="768096"/>
            <a:ext cx="3790961" cy="553998"/>
          </a:xfrm>
          <a:prstGeom prst="rect">
            <a:avLst/>
          </a:prstGeom>
          <a:noFill/>
        </p:spPr>
        <p:txBody>
          <a:bodyPr wrap="square" rtlCol="0" anchor="t">
            <a:spAutoFit/>
          </a:bodyPr>
          <a:lstStyle/>
          <a:p>
            <a:pPr algn="l"/>
            <a:r>
              <a:rPr lang="it-IT" sz="3000">
                <a:solidFill>
                  <a:schemeClr val="tx2">
                    <a:lumMod val="75000"/>
                    <a:lumOff val="25000"/>
                  </a:schemeClr>
                </a:solidFill>
              </a:rPr>
              <a:t>Gioia Pastorin</a:t>
            </a:r>
          </a:p>
        </p:txBody>
      </p:sp>
    </p:spTree>
    <p:extLst>
      <p:ext uri="{BB962C8B-B14F-4D97-AF65-F5344CB8AC3E}">
        <p14:creationId xmlns:p14="http://schemas.microsoft.com/office/powerpoint/2010/main" val="39494608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21E7A4-A0EB-C648-BA34-460F11B128AA}"/>
              </a:ext>
            </a:extLst>
          </p:cNvPr>
          <p:cNvSpPr>
            <a:spLocks noGrp="1"/>
          </p:cNvSpPr>
          <p:nvPr>
            <p:ph type="title"/>
          </p:nvPr>
        </p:nvSpPr>
        <p:spPr/>
        <p:txBody>
          <a:bodyPr/>
          <a:lstStyle/>
          <a:p>
            <a:pPr algn="r"/>
            <a:r>
              <a:rPr lang="es-ES" dirty="0" err="1"/>
              <a:t>Dammi</a:t>
            </a:r>
            <a:r>
              <a:rPr lang="es-ES" dirty="0"/>
              <a:t> solo un minuto,</a:t>
            </a:r>
            <a:br>
              <a:rPr lang="es-ES" dirty="0"/>
            </a:br>
            <a:r>
              <a:rPr lang="es-ES" dirty="0"/>
              <a:t>I Pooh</a:t>
            </a:r>
            <a:endParaRPr lang="it-IT" dirty="0"/>
          </a:p>
        </p:txBody>
      </p:sp>
      <p:sp>
        <p:nvSpPr>
          <p:cNvPr id="3" name="Segnaposto contenuto 2">
            <a:extLst>
              <a:ext uri="{FF2B5EF4-FFF2-40B4-BE49-F238E27FC236}">
                <a16:creationId xmlns:a16="http://schemas.microsoft.com/office/drawing/2014/main" id="{995F815A-81FC-5F41-ACD6-645FB9806E4E}"/>
              </a:ext>
            </a:extLst>
          </p:cNvPr>
          <p:cNvSpPr>
            <a:spLocks noGrp="1"/>
          </p:cNvSpPr>
          <p:nvPr>
            <p:ph idx="1"/>
          </p:nvPr>
        </p:nvSpPr>
        <p:spPr/>
        <p:txBody>
          <a:bodyPr>
            <a:noAutofit/>
          </a:bodyPr>
          <a:lstStyle/>
          <a:p>
            <a:pPr marL="0" indent="0" algn="r">
              <a:buNone/>
            </a:pPr>
            <a:r>
              <a:rPr lang="es-ES" sz="2300" i="1" dirty="0"/>
              <a:t>“C’é fumo e </a:t>
            </a:r>
            <a:r>
              <a:rPr lang="es-ES" sz="2300" i="1" dirty="0" err="1"/>
              <a:t>odore</a:t>
            </a:r>
            <a:r>
              <a:rPr lang="es-ES" sz="2300" i="1" dirty="0"/>
              <a:t> caldo </a:t>
            </a:r>
            <a:r>
              <a:rPr lang="es-ES" sz="2300" i="1" dirty="0" err="1"/>
              <a:t>qui</a:t>
            </a:r>
            <a:r>
              <a:rPr lang="es-ES" sz="2300" i="1" dirty="0"/>
              <a:t> (di </a:t>
            </a:r>
            <a:r>
              <a:rPr lang="es-ES" sz="2300" i="1" dirty="0" err="1"/>
              <a:t>dolci</a:t>
            </a:r>
            <a:r>
              <a:rPr lang="es-ES" sz="2300" i="1" dirty="0"/>
              <a:t> e </a:t>
            </a:r>
            <a:r>
              <a:rPr lang="es-ES" sz="2300" i="1" dirty="0" err="1"/>
              <a:t>caffé</a:t>
            </a:r>
            <a:r>
              <a:rPr lang="es-ES" sz="2300" i="1" dirty="0"/>
              <a:t>), e </a:t>
            </a:r>
            <a:r>
              <a:rPr lang="es-ES" sz="2300" i="1" dirty="0" err="1"/>
              <a:t>ognuno</a:t>
            </a:r>
            <a:r>
              <a:rPr lang="es-ES" sz="2300" i="1" dirty="0"/>
              <a:t> </a:t>
            </a:r>
            <a:r>
              <a:rPr lang="es-ES" sz="2300" i="1" dirty="0" err="1"/>
              <a:t>pensa</a:t>
            </a:r>
            <a:r>
              <a:rPr lang="es-ES" sz="2300" i="1" dirty="0"/>
              <a:t> a sé, é il </a:t>
            </a:r>
            <a:r>
              <a:rPr lang="es-ES" sz="2300" i="1" dirty="0" err="1"/>
              <a:t>giorno</a:t>
            </a:r>
            <a:r>
              <a:rPr lang="es-ES" sz="2300" i="1" dirty="0"/>
              <a:t> </a:t>
            </a:r>
            <a:r>
              <a:rPr lang="es-ES" sz="2300" i="1" dirty="0" err="1"/>
              <a:t>piú</a:t>
            </a:r>
            <a:r>
              <a:rPr lang="es-ES" sz="2300" i="1" dirty="0"/>
              <a:t> </a:t>
            </a:r>
            <a:r>
              <a:rPr lang="es-ES" sz="2300" i="1" dirty="0" err="1"/>
              <a:t>normale</a:t>
            </a:r>
            <a:r>
              <a:rPr lang="es-ES" sz="2300" i="1" dirty="0"/>
              <a:t> ma </a:t>
            </a:r>
            <a:r>
              <a:rPr lang="es-ES" sz="2300" i="1" dirty="0" err="1"/>
              <a:t>io</a:t>
            </a:r>
            <a:r>
              <a:rPr lang="es-ES" sz="2300" i="1" dirty="0"/>
              <a:t> sto </a:t>
            </a:r>
            <a:r>
              <a:rPr lang="es-ES" sz="2300" i="1" dirty="0" err="1"/>
              <a:t>male</a:t>
            </a:r>
            <a:r>
              <a:rPr lang="es-ES" sz="2300" i="1" dirty="0"/>
              <a:t>, </a:t>
            </a:r>
            <a:r>
              <a:rPr lang="es-ES" sz="2300" i="1" dirty="0" err="1"/>
              <a:t>male</a:t>
            </a:r>
            <a:r>
              <a:rPr lang="es-ES" sz="2300" i="1" dirty="0"/>
              <a:t>. </a:t>
            </a:r>
            <a:r>
              <a:rPr lang="es-ES" sz="2300" i="1" dirty="0" err="1"/>
              <a:t>Dammi</a:t>
            </a:r>
            <a:r>
              <a:rPr lang="es-ES" sz="2300" i="1" dirty="0"/>
              <a:t> solo un minuto, un </a:t>
            </a:r>
            <a:r>
              <a:rPr lang="es-ES" sz="2300" i="1" dirty="0" err="1"/>
              <a:t>soffio</a:t>
            </a:r>
            <a:r>
              <a:rPr lang="es-ES" sz="2300" i="1" dirty="0"/>
              <a:t> di </a:t>
            </a:r>
            <a:r>
              <a:rPr lang="es-ES" sz="2300" i="1" dirty="0" err="1"/>
              <a:t>fiato</a:t>
            </a:r>
            <a:r>
              <a:rPr lang="es-ES" sz="2300" i="1" dirty="0"/>
              <a:t>, un </a:t>
            </a:r>
            <a:r>
              <a:rPr lang="es-ES" sz="2300" i="1" dirty="0" err="1"/>
              <a:t>attimo</a:t>
            </a:r>
            <a:r>
              <a:rPr lang="es-ES" sz="2300" i="1" dirty="0"/>
              <a:t> ancora, </a:t>
            </a:r>
            <a:r>
              <a:rPr lang="es-ES" sz="2300" i="1" dirty="0" err="1"/>
              <a:t>stare</a:t>
            </a:r>
            <a:r>
              <a:rPr lang="es-ES" sz="2300" i="1" dirty="0"/>
              <a:t> </a:t>
            </a:r>
            <a:r>
              <a:rPr lang="es-ES" sz="2300" i="1" dirty="0" err="1"/>
              <a:t>insieme</a:t>
            </a:r>
            <a:r>
              <a:rPr lang="es-ES" sz="2300" i="1" dirty="0"/>
              <a:t> é finito, </a:t>
            </a:r>
            <a:r>
              <a:rPr lang="es-ES" sz="2300" i="1" dirty="0" err="1"/>
              <a:t>abbiamo</a:t>
            </a:r>
            <a:r>
              <a:rPr lang="es-ES" sz="2300" i="1" dirty="0"/>
              <a:t> </a:t>
            </a:r>
            <a:r>
              <a:rPr lang="es-ES" sz="2300" i="1" dirty="0" err="1"/>
              <a:t>capito</a:t>
            </a:r>
            <a:r>
              <a:rPr lang="es-ES" sz="2300" i="1" dirty="0"/>
              <a:t>, ma </a:t>
            </a:r>
            <a:r>
              <a:rPr lang="es-ES" sz="2300" i="1" dirty="0" err="1"/>
              <a:t>dirselo</a:t>
            </a:r>
            <a:r>
              <a:rPr lang="es-ES" sz="2300" i="1" dirty="0"/>
              <a:t> è dura, é stato un bel tempo il </a:t>
            </a:r>
            <a:r>
              <a:rPr lang="es-ES" sz="2300" i="1" dirty="0" err="1"/>
              <a:t>mio</a:t>
            </a:r>
            <a:r>
              <a:rPr lang="es-ES" sz="2300" i="1" dirty="0"/>
              <a:t> tempo, con te”.</a:t>
            </a:r>
          </a:p>
          <a:p>
            <a:pPr marL="0" indent="0">
              <a:buNone/>
            </a:pPr>
            <a:r>
              <a:rPr lang="es-ES" sz="2300" dirty="0" err="1"/>
              <a:t>Questa</a:t>
            </a:r>
            <a:r>
              <a:rPr lang="es-ES" sz="2300" dirty="0"/>
              <a:t> </a:t>
            </a:r>
            <a:r>
              <a:rPr lang="es-ES" sz="2300" dirty="0" err="1"/>
              <a:t>canzone</a:t>
            </a:r>
            <a:r>
              <a:rPr lang="es-ES" sz="2300" dirty="0"/>
              <a:t> la </a:t>
            </a:r>
            <a:r>
              <a:rPr lang="es-ES" sz="2300" dirty="0" err="1"/>
              <a:t>ascoltavo</a:t>
            </a:r>
            <a:r>
              <a:rPr lang="es-ES" sz="2300" dirty="0"/>
              <a:t> </a:t>
            </a:r>
            <a:r>
              <a:rPr lang="es-ES" sz="2300" dirty="0" err="1"/>
              <a:t>all’inizio</a:t>
            </a:r>
            <a:r>
              <a:rPr lang="es-ES" sz="2300" dirty="0"/>
              <a:t> </a:t>
            </a:r>
            <a:r>
              <a:rPr lang="es-ES" sz="2300" dirty="0" err="1"/>
              <a:t>della</a:t>
            </a:r>
            <a:r>
              <a:rPr lang="es-ES" sz="2300" dirty="0"/>
              <a:t> </a:t>
            </a:r>
            <a:r>
              <a:rPr lang="es-ES" sz="2300" dirty="0" err="1"/>
              <a:t>quarantena</a:t>
            </a:r>
            <a:r>
              <a:rPr lang="es-ES" sz="2300" dirty="0"/>
              <a:t> </a:t>
            </a:r>
            <a:r>
              <a:rPr lang="es-ES" sz="2300" dirty="0" err="1"/>
              <a:t>quando</a:t>
            </a:r>
            <a:r>
              <a:rPr lang="es-ES" sz="2300" dirty="0"/>
              <a:t> </a:t>
            </a:r>
            <a:r>
              <a:rPr lang="it-IT" sz="2300" dirty="0"/>
              <a:t>eravamo tutti costretti a rimanere a casa. La parte della canzone che ho </a:t>
            </a:r>
            <a:r>
              <a:rPr lang="it-IT" sz="2300"/>
              <a:t>scelto riassume </a:t>
            </a:r>
            <a:r>
              <a:rPr lang="it-IT" sz="2300" dirty="0"/>
              <a:t>alla perfezione ciò che pensavo e ciò che provavo. Parlo al passato perché ormai ci ho fatto l’abitudine e son sempre più convinta che stiamo procedendo nel verso giusto e presto finirà tutto.</a:t>
            </a:r>
            <a:endParaRPr lang="es-ES" sz="2300" dirty="0"/>
          </a:p>
        </p:txBody>
      </p:sp>
      <p:sp>
        <p:nvSpPr>
          <p:cNvPr id="4" name="CasellaDiTesto 3">
            <a:extLst>
              <a:ext uri="{FF2B5EF4-FFF2-40B4-BE49-F238E27FC236}">
                <a16:creationId xmlns:a16="http://schemas.microsoft.com/office/drawing/2014/main" id="{712107CC-7643-BF48-A350-2A2B32C971AC}"/>
              </a:ext>
            </a:extLst>
          </p:cNvPr>
          <p:cNvSpPr txBox="1"/>
          <p:nvPr/>
        </p:nvSpPr>
        <p:spPr>
          <a:xfrm>
            <a:off x="487729" y="768096"/>
            <a:ext cx="3473461" cy="553998"/>
          </a:xfrm>
          <a:prstGeom prst="rect">
            <a:avLst/>
          </a:prstGeom>
          <a:noFill/>
        </p:spPr>
        <p:txBody>
          <a:bodyPr wrap="square" rtlCol="0">
            <a:spAutoFit/>
          </a:bodyPr>
          <a:lstStyle/>
          <a:p>
            <a:pPr algn="l"/>
            <a:r>
              <a:rPr lang="it-IT" sz="3000" dirty="0">
                <a:solidFill>
                  <a:schemeClr val="tx2">
                    <a:lumMod val="75000"/>
                    <a:lumOff val="25000"/>
                  </a:schemeClr>
                </a:solidFill>
              </a:rPr>
              <a:t>Anna </a:t>
            </a:r>
            <a:r>
              <a:rPr lang="it-IT" sz="3000" dirty="0" err="1">
                <a:solidFill>
                  <a:schemeClr val="tx2">
                    <a:lumMod val="75000"/>
                    <a:lumOff val="25000"/>
                  </a:schemeClr>
                </a:solidFill>
              </a:rPr>
              <a:t>Pirolo</a:t>
            </a:r>
            <a:endParaRPr lang="it-IT" sz="3000" dirty="0">
              <a:solidFill>
                <a:schemeClr val="tx2">
                  <a:lumMod val="75000"/>
                  <a:lumOff val="25000"/>
                </a:schemeClr>
              </a:solidFill>
            </a:endParaRPr>
          </a:p>
        </p:txBody>
      </p:sp>
    </p:spTree>
    <p:extLst>
      <p:ext uri="{BB962C8B-B14F-4D97-AF65-F5344CB8AC3E}">
        <p14:creationId xmlns:p14="http://schemas.microsoft.com/office/powerpoint/2010/main" val="5756698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757328-4478-3947-B840-84B881F9C384}"/>
              </a:ext>
            </a:extLst>
          </p:cNvPr>
          <p:cNvSpPr>
            <a:spLocks noGrp="1"/>
          </p:cNvSpPr>
          <p:nvPr>
            <p:ph type="title"/>
          </p:nvPr>
        </p:nvSpPr>
        <p:spPr/>
        <p:txBody>
          <a:bodyPr/>
          <a:lstStyle/>
          <a:p>
            <a:pPr algn="r"/>
            <a:r>
              <a:rPr lang="it-IT"/>
              <a:t>Gente che spera,</a:t>
            </a:r>
            <a:br>
              <a:rPr lang="it-IT"/>
            </a:br>
            <a:r>
              <a:rPr lang="it-IT"/>
              <a:t>Articolo 31 </a:t>
            </a:r>
          </a:p>
        </p:txBody>
      </p:sp>
      <p:sp>
        <p:nvSpPr>
          <p:cNvPr id="3" name="Segnaposto contenuto 2">
            <a:extLst>
              <a:ext uri="{FF2B5EF4-FFF2-40B4-BE49-F238E27FC236}">
                <a16:creationId xmlns:a16="http://schemas.microsoft.com/office/drawing/2014/main" id="{3D2B638E-0A91-2147-A2CD-E6D3C9306DC8}"/>
              </a:ext>
            </a:extLst>
          </p:cNvPr>
          <p:cNvSpPr>
            <a:spLocks noGrp="1"/>
          </p:cNvSpPr>
          <p:nvPr>
            <p:ph idx="1"/>
          </p:nvPr>
        </p:nvSpPr>
        <p:spPr/>
        <p:txBody>
          <a:bodyPr>
            <a:noAutofit/>
          </a:bodyPr>
          <a:lstStyle/>
          <a:p>
            <a:pPr marL="0" indent="0" algn="r">
              <a:buNone/>
            </a:pPr>
            <a:r>
              <a:rPr lang="it-IT" sz="2300"/>
              <a:t>“</a:t>
            </a:r>
            <a:r>
              <a:rPr lang="it-IT" sz="2300" i="1"/>
              <a:t>C'è chi studia per l'esame all'università, chi si sposerà, chi ha il cuore spaccato a metà, chi della terra è stufo e in cielo cerca gli ufo, chi al giorno c'ha il rifiuto e vive orari da gufo, non vogliamo più eroi, nessuna bandiera qui sono tutti cowboy. Ma indovina chi vuole la pace stasera</a:t>
            </a:r>
            <a:r>
              <a:rPr lang="it-IT" sz="2300"/>
              <a:t>”.</a:t>
            </a:r>
          </a:p>
          <a:p>
            <a:pPr marL="0" indent="0">
              <a:buNone/>
            </a:pPr>
            <a:r>
              <a:rPr lang="it-IT" sz="2300"/>
              <a:t>La strofa mi fa emozionare, pensare a tutte quelle caratteristiche che vengono elencate, che rispecchiano persone che in questo momento dovevano sposarsi, oppure finire l’università, ma che dentro, appunto, vogliono la pace per riuscire a raggiungere i propri obiettivi, o che comunque vuole viversi la vita.</a:t>
            </a:r>
          </a:p>
        </p:txBody>
      </p:sp>
      <p:sp>
        <p:nvSpPr>
          <p:cNvPr id="4" name="CasellaDiTesto 3">
            <a:extLst>
              <a:ext uri="{FF2B5EF4-FFF2-40B4-BE49-F238E27FC236}">
                <a16:creationId xmlns:a16="http://schemas.microsoft.com/office/drawing/2014/main" id="{07172818-D570-E248-A674-E6CD409BD0F2}"/>
              </a:ext>
            </a:extLst>
          </p:cNvPr>
          <p:cNvSpPr txBox="1"/>
          <p:nvPr/>
        </p:nvSpPr>
        <p:spPr>
          <a:xfrm>
            <a:off x="487729" y="768096"/>
            <a:ext cx="3881676" cy="646331"/>
          </a:xfrm>
          <a:prstGeom prst="rect">
            <a:avLst/>
          </a:prstGeom>
          <a:noFill/>
        </p:spPr>
        <p:txBody>
          <a:bodyPr wrap="square" rtlCol="0" anchor="t">
            <a:spAutoFit/>
          </a:bodyPr>
          <a:lstStyle/>
          <a:p>
            <a:pPr algn="l"/>
            <a:r>
              <a:rPr lang="it-IT" sz="3000">
                <a:solidFill>
                  <a:schemeClr val="tx2">
                    <a:lumMod val="75000"/>
                    <a:lumOff val="25000"/>
                  </a:schemeClr>
                </a:solidFill>
              </a:rPr>
              <a:t>Sofia</a:t>
            </a:r>
            <a:r>
              <a:rPr lang="it-IT" sz="3600">
                <a:solidFill>
                  <a:schemeClr val="tx2">
                    <a:lumMod val="75000"/>
                    <a:lumOff val="25000"/>
                  </a:schemeClr>
                </a:solidFill>
              </a:rPr>
              <a:t> </a:t>
            </a:r>
            <a:r>
              <a:rPr lang="it-IT" sz="3000" err="1">
                <a:solidFill>
                  <a:schemeClr val="tx2">
                    <a:lumMod val="75000"/>
                    <a:lumOff val="25000"/>
                  </a:schemeClr>
                </a:solidFill>
              </a:rPr>
              <a:t>Biasiolo</a:t>
            </a:r>
          </a:p>
        </p:txBody>
      </p:sp>
    </p:spTree>
    <p:extLst>
      <p:ext uri="{BB962C8B-B14F-4D97-AF65-F5344CB8AC3E}">
        <p14:creationId xmlns:p14="http://schemas.microsoft.com/office/powerpoint/2010/main" val="3101661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7920D5-0580-0C4E-8AE2-4E8242D5A48D}"/>
              </a:ext>
            </a:extLst>
          </p:cNvPr>
          <p:cNvSpPr>
            <a:spLocks noGrp="1"/>
          </p:cNvSpPr>
          <p:nvPr>
            <p:ph type="title"/>
          </p:nvPr>
        </p:nvSpPr>
        <p:spPr/>
        <p:txBody>
          <a:bodyPr/>
          <a:lstStyle/>
          <a:p>
            <a:pPr algn="r"/>
            <a:r>
              <a:rPr lang="it-IT" err="1"/>
              <a:t>Before</a:t>
            </a:r>
            <a:r>
              <a:rPr lang="it-IT"/>
              <a:t> you go,</a:t>
            </a:r>
            <a:br>
              <a:rPr lang="it-IT"/>
            </a:br>
            <a:r>
              <a:rPr lang="it-IT"/>
              <a:t>Lewis </a:t>
            </a:r>
            <a:r>
              <a:rPr lang="it-IT" err="1"/>
              <a:t>Capaldi</a:t>
            </a:r>
            <a:endParaRPr lang="it-IT"/>
          </a:p>
        </p:txBody>
      </p:sp>
      <p:sp>
        <p:nvSpPr>
          <p:cNvPr id="3" name="Segnaposto contenuto 2">
            <a:extLst>
              <a:ext uri="{FF2B5EF4-FFF2-40B4-BE49-F238E27FC236}">
                <a16:creationId xmlns:a16="http://schemas.microsoft.com/office/drawing/2014/main" id="{BD5CF46B-CA3C-AA4D-8391-2E9F99C32FE6}"/>
              </a:ext>
            </a:extLst>
          </p:cNvPr>
          <p:cNvSpPr>
            <a:spLocks noGrp="1"/>
          </p:cNvSpPr>
          <p:nvPr>
            <p:ph idx="1"/>
          </p:nvPr>
        </p:nvSpPr>
        <p:spPr>
          <a:xfrm>
            <a:off x="2933700" y="2438400"/>
            <a:ext cx="8770571" cy="4419600"/>
          </a:xfrm>
        </p:spPr>
        <p:txBody>
          <a:bodyPr>
            <a:normAutofit fontScale="92500" lnSpcReduction="20000"/>
          </a:bodyPr>
          <a:lstStyle/>
          <a:p>
            <a:pPr marL="0" indent="0" algn="r">
              <a:buNone/>
            </a:pPr>
            <a:r>
              <a:rPr lang="it-IT" sz="1800" i="1">
                <a:solidFill>
                  <a:srgbClr val="3C4043"/>
                </a:solidFill>
                <a:latin typeface="HelveticaNeue"/>
              </a:rPr>
              <a:t>“So, </a:t>
            </a:r>
            <a:r>
              <a:rPr lang="it-IT" sz="1800" i="1" err="1">
                <a:solidFill>
                  <a:srgbClr val="3C4043"/>
                </a:solidFill>
                <a:latin typeface="HelveticaNeue"/>
              </a:rPr>
              <a:t>before</a:t>
            </a:r>
            <a:r>
              <a:rPr lang="it-IT" sz="1800" i="1">
                <a:solidFill>
                  <a:srgbClr val="3C4043"/>
                </a:solidFill>
                <a:latin typeface="HelveticaNeue"/>
              </a:rPr>
              <a:t> you go </a:t>
            </a:r>
            <a:r>
              <a:rPr lang="it-IT" sz="1800" i="1" err="1">
                <a:solidFill>
                  <a:srgbClr val="3C4043"/>
                </a:solidFill>
                <a:latin typeface="HelveticaNeue"/>
              </a:rPr>
              <a:t>was</a:t>
            </a:r>
            <a:r>
              <a:rPr lang="it-IT" sz="1800" i="1">
                <a:solidFill>
                  <a:srgbClr val="3C4043"/>
                </a:solidFill>
                <a:latin typeface="HelveticaNeue"/>
              </a:rPr>
              <a:t> </a:t>
            </a:r>
            <a:r>
              <a:rPr lang="it-IT" sz="1800" i="1" err="1">
                <a:solidFill>
                  <a:srgbClr val="3C4043"/>
                </a:solidFill>
                <a:latin typeface="HelveticaNeue"/>
              </a:rPr>
              <a:t>there</a:t>
            </a:r>
            <a:r>
              <a:rPr lang="it-IT" sz="1800" i="1">
                <a:solidFill>
                  <a:srgbClr val="3C4043"/>
                </a:solidFill>
                <a:latin typeface="HelveticaNeue"/>
              </a:rPr>
              <a:t> </a:t>
            </a:r>
            <a:r>
              <a:rPr lang="it-IT" sz="1800" i="1" err="1">
                <a:solidFill>
                  <a:srgbClr val="3C4043"/>
                </a:solidFill>
                <a:latin typeface="HelveticaNeue"/>
              </a:rPr>
              <a:t>something</a:t>
            </a:r>
            <a:r>
              <a:rPr lang="it-IT" sz="1800" i="1">
                <a:solidFill>
                  <a:srgbClr val="3C4043"/>
                </a:solidFill>
                <a:latin typeface="HelveticaNeue"/>
              </a:rPr>
              <a:t> I </a:t>
            </a:r>
            <a:r>
              <a:rPr lang="it-IT" sz="1800" i="1" err="1">
                <a:solidFill>
                  <a:srgbClr val="3C4043"/>
                </a:solidFill>
                <a:latin typeface="HelveticaNeue"/>
              </a:rPr>
              <a:t>could've</a:t>
            </a:r>
            <a:r>
              <a:rPr lang="it-IT" sz="1800" i="1">
                <a:solidFill>
                  <a:srgbClr val="3C4043"/>
                </a:solidFill>
                <a:latin typeface="HelveticaNeue"/>
              </a:rPr>
              <a:t> </a:t>
            </a:r>
            <a:r>
              <a:rPr lang="it-IT" sz="1800" i="1" err="1">
                <a:solidFill>
                  <a:srgbClr val="3C4043"/>
                </a:solidFill>
                <a:latin typeface="HelveticaNeue"/>
              </a:rPr>
              <a:t>said</a:t>
            </a:r>
            <a:r>
              <a:rPr lang="it-IT" sz="1800" i="1">
                <a:solidFill>
                  <a:srgbClr val="3C4043"/>
                </a:solidFill>
                <a:latin typeface="HelveticaNeue"/>
              </a:rPr>
              <a:t> to make your heart beat </a:t>
            </a:r>
            <a:r>
              <a:rPr lang="it-IT" sz="1800" i="1" err="1">
                <a:solidFill>
                  <a:srgbClr val="3C4043"/>
                </a:solidFill>
                <a:latin typeface="HelveticaNeue"/>
              </a:rPr>
              <a:t>better</a:t>
            </a:r>
            <a:r>
              <a:rPr lang="it-IT" sz="1800" i="1">
                <a:solidFill>
                  <a:srgbClr val="3C4043"/>
                </a:solidFill>
                <a:latin typeface="HelveticaNeue"/>
              </a:rPr>
              <a:t>? If </a:t>
            </a:r>
            <a:r>
              <a:rPr lang="it-IT" sz="1800" i="1" err="1">
                <a:solidFill>
                  <a:srgbClr val="3C4043"/>
                </a:solidFill>
                <a:latin typeface="HelveticaNeue"/>
              </a:rPr>
              <a:t>only</a:t>
            </a:r>
            <a:r>
              <a:rPr lang="it-IT" sz="1800" i="1">
                <a:solidFill>
                  <a:srgbClr val="3C4043"/>
                </a:solidFill>
                <a:latin typeface="HelveticaNeue"/>
              </a:rPr>
              <a:t> I'd </a:t>
            </a:r>
            <a:r>
              <a:rPr lang="it-IT" sz="1800" i="1" err="1">
                <a:solidFill>
                  <a:srgbClr val="3C4043"/>
                </a:solidFill>
                <a:latin typeface="HelveticaNeue"/>
              </a:rPr>
              <a:t>have</a:t>
            </a:r>
            <a:r>
              <a:rPr lang="it-IT" sz="1800" i="1">
                <a:solidFill>
                  <a:srgbClr val="3C4043"/>
                </a:solidFill>
                <a:latin typeface="HelveticaNeue"/>
              </a:rPr>
              <a:t> known you </a:t>
            </a:r>
            <a:r>
              <a:rPr lang="it-IT" sz="1800" i="1" err="1">
                <a:solidFill>
                  <a:srgbClr val="3C4043"/>
                </a:solidFill>
                <a:latin typeface="HelveticaNeue"/>
              </a:rPr>
              <a:t>had</a:t>
            </a:r>
            <a:r>
              <a:rPr lang="it-IT" sz="1800" i="1">
                <a:solidFill>
                  <a:srgbClr val="3C4043"/>
                </a:solidFill>
                <a:latin typeface="HelveticaNeue"/>
              </a:rPr>
              <a:t> a </a:t>
            </a:r>
            <a:r>
              <a:rPr lang="it-IT" sz="1800" i="1" err="1">
                <a:solidFill>
                  <a:srgbClr val="3C4043"/>
                </a:solidFill>
                <a:latin typeface="HelveticaNeue"/>
              </a:rPr>
              <a:t>storm</a:t>
            </a:r>
            <a:r>
              <a:rPr lang="it-IT" sz="1800" i="1">
                <a:solidFill>
                  <a:srgbClr val="3C4043"/>
                </a:solidFill>
                <a:latin typeface="HelveticaNeue"/>
              </a:rPr>
              <a:t> to </a:t>
            </a:r>
            <a:r>
              <a:rPr lang="it-IT" sz="1800" i="1" err="1">
                <a:solidFill>
                  <a:srgbClr val="3C4043"/>
                </a:solidFill>
                <a:latin typeface="HelveticaNeue"/>
              </a:rPr>
              <a:t>weather</a:t>
            </a:r>
            <a:r>
              <a:rPr lang="it-IT" sz="1800" i="1">
                <a:solidFill>
                  <a:srgbClr val="3C4043"/>
                </a:solidFill>
                <a:latin typeface="HelveticaNeue"/>
              </a:rPr>
              <a:t> so, </a:t>
            </a:r>
            <a:r>
              <a:rPr lang="it-IT" sz="1800" i="1" err="1">
                <a:solidFill>
                  <a:srgbClr val="3C4043"/>
                </a:solidFill>
                <a:latin typeface="HelveticaNeue"/>
              </a:rPr>
              <a:t>before</a:t>
            </a:r>
            <a:r>
              <a:rPr lang="it-IT" sz="1800" i="1">
                <a:solidFill>
                  <a:srgbClr val="3C4043"/>
                </a:solidFill>
                <a:latin typeface="HelveticaNeue"/>
              </a:rPr>
              <a:t> you go </a:t>
            </a:r>
            <a:r>
              <a:rPr lang="it-IT" sz="1800" i="1" err="1">
                <a:solidFill>
                  <a:srgbClr val="3C4043"/>
                </a:solidFill>
                <a:latin typeface="HelveticaNeue"/>
              </a:rPr>
              <a:t>was</a:t>
            </a:r>
            <a:r>
              <a:rPr lang="it-IT" sz="1800" i="1">
                <a:solidFill>
                  <a:srgbClr val="3C4043"/>
                </a:solidFill>
                <a:latin typeface="HelveticaNeue"/>
              </a:rPr>
              <a:t> </a:t>
            </a:r>
            <a:r>
              <a:rPr lang="it-IT" sz="1800" i="1" err="1">
                <a:solidFill>
                  <a:srgbClr val="3C4043"/>
                </a:solidFill>
                <a:latin typeface="HelveticaNeue"/>
              </a:rPr>
              <a:t>there</a:t>
            </a:r>
            <a:r>
              <a:rPr lang="it-IT" sz="1800" i="1">
                <a:solidFill>
                  <a:srgbClr val="3C4043"/>
                </a:solidFill>
                <a:latin typeface="HelveticaNeue"/>
              </a:rPr>
              <a:t> </a:t>
            </a:r>
            <a:r>
              <a:rPr lang="it-IT" sz="1800" i="1" err="1">
                <a:solidFill>
                  <a:srgbClr val="3C4043"/>
                </a:solidFill>
                <a:latin typeface="HelveticaNeue"/>
              </a:rPr>
              <a:t>something</a:t>
            </a:r>
            <a:r>
              <a:rPr lang="it-IT" sz="1800" i="1">
                <a:solidFill>
                  <a:srgbClr val="3C4043"/>
                </a:solidFill>
                <a:latin typeface="HelveticaNeue"/>
              </a:rPr>
              <a:t> I </a:t>
            </a:r>
            <a:r>
              <a:rPr lang="it-IT" sz="1800" i="1" err="1">
                <a:solidFill>
                  <a:srgbClr val="3C4043"/>
                </a:solidFill>
                <a:latin typeface="HelveticaNeue"/>
              </a:rPr>
              <a:t>could've</a:t>
            </a:r>
            <a:r>
              <a:rPr lang="it-IT" sz="1800" i="1">
                <a:solidFill>
                  <a:srgbClr val="3C4043"/>
                </a:solidFill>
                <a:latin typeface="HelveticaNeue"/>
              </a:rPr>
              <a:t> </a:t>
            </a:r>
            <a:r>
              <a:rPr lang="it-IT" sz="1800" i="1" err="1">
                <a:solidFill>
                  <a:srgbClr val="3C4043"/>
                </a:solidFill>
                <a:latin typeface="HelveticaNeue"/>
              </a:rPr>
              <a:t>said</a:t>
            </a:r>
            <a:r>
              <a:rPr lang="it-IT" sz="1800" i="1">
                <a:solidFill>
                  <a:srgbClr val="3C4043"/>
                </a:solidFill>
                <a:latin typeface="HelveticaNeue"/>
              </a:rPr>
              <a:t> to make it all stop </a:t>
            </a:r>
            <a:r>
              <a:rPr lang="it-IT" sz="1800" i="1" err="1">
                <a:solidFill>
                  <a:srgbClr val="3C4043"/>
                </a:solidFill>
                <a:latin typeface="HelveticaNeue"/>
              </a:rPr>
              <a:t>hurting</a:t>
            </a:r>
            <a:r>
              <a:rPr lang="it-IT" sz="1800" i="1">
                <a:solidFill>
                  <a:srgbClr val="3C4043"/>
                </a:solidFill>
                <a:latin typeface="HelveticaNeue"/>
              </a:rPr>
              <a:t>?It </a:t>
            </a:r>
            <a:r>
              <a:rPr lang="it-IT" sz="1800" i="1" err="1">
                <a:solidFill>
                  <a:srgbClr val="3C4043"/>
                </a:solidFill>
                <a:latin typeface="HelveticaNeue"/>
              </a:rPr>
              <a:t>kills</a:t>
            </a:r>
            <a:r>
              <a:rPr lang="it-IT" sz="1800" i="1">
                <a:solidFill>
                  <a:srgbClr val="3C4043"/>
                </a:solidFill>
                <a:latin typeface="HelveticaNeue"/>
              </a:rPr>
              <a:t> me how your </a:t>
            </a:r>
            <a:r>
              <a:rPr lang="it-IT" sz="1800" i="1" err="1">
                <a:solidFill>
                  <a:srgbClr val="3C4043"/>
                </a:solidFill>
                <a:latin typeface="HelveticaNeue"/>
              </a:rPr>
              <a:t>mind</a:t>
            </a:r>
            <a:r>
              <a:rPr lang="it-IT" sz="1800" i="1">
                <a:solidFill>
                  <a:srgbClr val="3C4043"/>
                </a:solidFill>
                <a:latin typeface="HelveticaNeue"/>
              </a:rPr>
              <a:t> can make you </a:t>
            </a:r>
            <a:r>
              <a:rPr lang="it-IT" sz="1800" i="1" err="1">
                <a:solidFill>
                  <a:srgbClr val="3C4043"/>
                </a:solidFill>
                <a:latin typeface="HelveticaNeue"/>
              </a:rPr>
              <a:t>feel</a:t>
            </a:r>
            <a:r>
              <a:rPr lang="it-IT" sz="1800" i="1">
                <a:solidFill>
                  <a:srgbClr val="3C4043"/>
                </a:solidFill>
                <a:latin typeface="HelveticaNeue"/>
              </a:rPr>
              <a:t> so </a:t>
            </a:r>
            <a:r>
              <a:rPr lang="it-IT" sz="1800" i="1" err="1">
                <a:solidFill>
                  <a:srgbClr val="3C4043"/>
                </a:solidFill>
                <a:latin typeface="HelveticaNeue"/>
              </a:rPr>
              <a:t>worthless</a:t>
            </a:r>
            <a:r>
              <a:rPr lang="it-IT" sz="1800" i="1">
                <a:solidFill>
                  <a:srgbClr val="3C4043"/>
                </a:solidFill>
                <a:latin typeface="HelveticaNeue"/>
              </a:rPr>
              <a:t> so, </a:t>
            </a:r>
            <a:r>
              <a:rPr lang="it-IT" sz="1800" i="1" err="1">
                <a:solidFill>
                  <a:srgbClr val="3C4043"/>
                </a:solidFill>
                <a:latin typeface="HelveticaNeue"/>
              </a:rPr>
              <a:t>before</a:t>
            </a:r>
            <a:r>
              <a:rPr lang="it-IT" sz="1800" i="1">
                <a:solidFill>
                  <a:srgbClr val="3C4043"/>
                </a:solidFill>
                <a:latin typeface="HelveticaNeue"/>
              </a:rPr>
              <a:t> you go”.</a:t>
            </a:r>
          </a:p>
          <a:p>
            <a:pPr marL="0" indent="0" algn="r">
              <a:buNone/>
            </a:pPr>
            <a:r>
              <a:rPr lang="it-IT"/>
              <a:t>“Quindi, prima che tu vada c’era qualcosa che avrei potuto dire per farti stare meglio? Se solo avessi saputo che avevi una tempesta da superare, quindi prima che tu te ne vada c’era qualcosa che avrei potuto dire per fare in modo che tutto smetta di fare male, mi ucciderebbe sapere come la tua mente ti possa fare sentire cosi insignificante quindi prima che tu te ne vada”.</a:t>
            </a:r>
          </a:p>
          <a:p>
            <a:pPr marL="0" indent="0">
              <a:buNone/>
            </a:pPr>
            <a:r>
              <a:rPr lang="it-IT" sz="2300"/>
              <a:t>Sarà il periodo, sarà  perché ormai sono passati quasi 2 mesi da questa “reclusione” che di fatto ci impedisce di uscire e incontrare i propri amici e i propri cari; però, quando ascolto questa canzone mi trasmette tristezza e malinconia e mi fa ricordare delle cose dolorose come la perdita di mio nonno scomparso alcuni anni fa e con il quale passavo molto tempo.</a:t>
            </a:r>
          </a:p>
        </p:txBody>
      </p:sp>
      <p:sp>
        <p:nvSpPr>
          <p:cNvPr id="4" name="CasellaDiTesto 3">
            <a:extLst>
              <a:ext uri="{FF2B5EF4-FFF2-40B4-BE49-F238E27FC236}">
                <a16:creationId xmlns:a16="http://schemas.microsoft.com/office/drawing/2014/main" id="{A741A954-2BC1-F348-A817-B876A071FB53}"/>
              </a:ext>
            </a:extLst>
          </p:cNvPr>
          <p:cNvSpPr txBox="1"/>
          <p:nvPr/>
        </p:nvSpPr>
        <p:spPr>
          <a:xfrm>
            <a:off x="487729" y="794705"/>
            <a:ext cx="4425961" cy="553998"/>
          </a:xfrm>
          <a:prstGeom prst="rect">
            <a:avLst/>
          </a:prstGeom>
          <a:noFill/>
        </p:spPr>
        <p:txBody>
          <a:bodyPr wrap="square" rtlCol="0" anchor="t">
            <a:spAutoFit/>
          </a:bodyPr>
          <a:lstStyle/>
          <a:p>
            <a:pPr algn="l"/>
            <a:r>
              <a:rPr lang="it-IT" sz="3000">
                <a:solidFill>
                  <a:schemeClr val="tx2">
                    <a:lumMod val="75000"/>
                    <a:lumOff val="25000"/>
                  </a:schemeClr>
                </a:solidFill>
              </a:rPr>
              <a:t>Fosca Fasan</a:t>
            </a:r>
          </a:p>
        </p:txBody>
      </p:sp>
    </p:spTree>
    <p:extLst>
      <p:ext uri="{BB962C8B-B14F-4D97-AF65-F5344CB8AC3E}">
        <p14:creationId xmlns:p14="http://schemas.microsoft.com/office/powerpoint/2010/main" val="220785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A75054-07C0-5E4D-876B-C13F2EFB4C9F}"/>
              </a:ext>
            </a:extLst>
          </p:cNvPr>
          <p:cNvSpPr>
            <a:spLocks noGrp="1"/>
          </p:cNvSpPr>
          <p:nvPr>
            <p:ph type="title"/>
          </p:nvPr>
        </p:nvSpPr>
        <p:spPr/>
        <p:txBody>
          <a:bodyPr>
            <a:normAutofit/>
          </a:bodyPr>
          <a:lstStyle/>
          <a:p>
            <a:pPr algn="r"/>
            <a:r>
              <a:rPr lang="it-IT"/>
              <a:t>Follow the </a:t>
            </a:r>
            <a:r>
              <a:rPr lang="it-IT" err="1"/>
              <a:t>sun</a:t>
            </a:r>
            <a:r>
              <a:rPr lang="it-IT"/>
              <a:t>,</a:t>
            </a:r>
            <a:br>
              <a:rPr lang="it-IT"/>
            </a:br>
            <a:r>
              <a:rPr lang="it-IT"/>
              <a:t>Xavier Rudd</a:t>
            </a:r>
          </a:p>
        </p:txBody>
      </p:sp>
      <p:sp>
        <p:nvSpPr>
          <p:cNvPr id="3" name="Segnaposto contenuto 2">
            <a:extLst>
              <a:ext uri="{FF2B5EF4-FFF2-40B4-BE49-F238E27FC236}">
                <a16:creationId xmlns:a16="http://schemas.microsoft.com/office/drawing/2014/main" id="{CB0A59C2-1451-6A45-9067-67F48A73837C}"/>
              </a:ext>
            </a:extLst>
          </p:cNvPr>
          <p:cNvSpPr>
            <a:spLocks noGrp="1"/>
          </p:cNvSpPr>
          <p:nvPr>
            <p:ph idx="1"/>
          </p:nvPr>
        </p:nvSpPr>
        <p:spPr/>
        <p:txBody>
          <a:bodyPr>
            <a:normAutofit/>
          </a:bodyPr>
          <a:lstStyle/>
          <a:p>
            <a:pPr marL="0" indent="0" algn="r">
              <a:buNone/>
            </a:pPr>
            <a:r>
              <a:rPr lang="it-IT" sz="2500" i="1"/>
              <a:t>“Set your </a:t>
            </a:r>
            <a:r>
              <a:rPr lang="it-IT" sz="2500" i="1" err="1"/>
              <a:t>intention</a:t>
            </a:r>
            <a:r>
              <a:rPr lang="it-IT" sz="2500" i="1"/>
              <a:t>, </a:t>
            </a:r>
            <a:r>
              <a:rPr lang="it-IT" sz="2500" i="1" err="1"/>
              <a:t>dream</a:t>
            </a:r>
            <a:r>
              <a:rPr lang="it-IT" sz="2500" i="1"/>
              <a:t> with care, </a:t>
            </a:r>
            <a:r>
              <a:rPr lang="it-IT" sz="2500" i="1" err="1"/>
              <a:t>tomorrow</a:t>
            </a:r>
            <a:r>
              <a:rPr lang="it-IT" sz="2500" i="1"/>
              <a:t> is a new day for </a:t>
            </a:r>
            <a:r>
              <a:rPr lang="it-IT" sz="2500" i="1" err="1"/>
              <a:t>everyone</a:t>
            </a:r>
            <a:r>
              <a:rPr lang="it-IT" sz="2500" i="1"/>
              <a:t>”. </a:t>
            </a:r>
          </a:p>
          <a:p>
            <a:pPr marL="0" indent="0" algn="r">
              <a:buNone/>
            </a:pPr>
            <a:r>
              <a:rPr lang="it-IT" sz="2500"/>
              <a:t>“Imposta le tue attenzioni, sogna con cura, domani è um altro giorno per tutti”.</a:t>
            </a:r>
          </a:p>
          <a:p>
            <a:pPr marL="0" indent="0">
              <a:buNone/>
            </a:pPr>
            <a:r>
              <a:rPr lang="it-IT" sz="2500"/>
              <a:t>Questa canzone mi fa sembrare tutto più semplice! Mi incoraggia a raggiungere i miei scopi senza sentirmi inferiore agli altri. Sono io la padrona di me stessa e della mia vita.</a:t>
            </a:r>
          </a:p>
          <a:p>
            <a:pPr marL="0" indent="0" algn="r">
              <a:buNone/>
            </a:pPr>
            <a:endParaRPr lang="it-IT" sz="1800">
              <a:latin typeface="ArialMT"/>
            </a:endParaRPr>
          </a:p>
          <a:p>
            <a:pPr marL="0" indent="0">
              <a:buNone/>
            </a:pPr>
            <a:endParaRPr lang="it-IT" sz="1800">
              <a:solidFill>
                <a:srgbClr val="000000"/>
              </a:solidFill>
              <a:latin typeface="ArialMT"/>
            </a:endParaRPr>
          </a:p>
          <a:p>
            <a:pPr marL="0" indent="0">
              <a:buNone/>
            </a:pPr>
            <a:endParaRPr lang="it-IT"/>
          </a:p>
        </p:txBody>
      </p:sp>
      <p:sp>
        <p:nvSpPr>
          <p:cNvPr id="4" name="CasellaDiTesto 3">
            <a:extLst>
              <a:ext uri="{FF2B5EF4-FFF2-40B4-BE49-F238E27FC236}">
                <a16:creationId xmlns:a16="http://schemas.microsoft.com/office/drawing/2014/main" id="{14603BA2-9C33-1F4D-B553-97CEFED4B2FF}"/>
              </a:ext>
            </a:extLst>
          </p:cNvPr>
          <p:cNvSpPr txBox="1"/>
          <p:nvPr/>
        </p:nvSpPr>
        <p:spPr>
          <a:xfrm>
            <a:off x="487729" y="499408"/>
            <a:ext cx="4512734" cy="553998"/>
          </a:xfrm>
          <a:prstGeom prst="rect">
            <a:avLst/>
          </a:prstGeom>
          <a:noFill/>
        </p:spPr>
        <p:txBody>
          <a:bodyPr wrap="square" rtlCol="0" anchor="t">
            <a:spAutoFit/>
          </a:bodyPr>
          <a:lstStyle/>
          <a:p>
            <a:pPr algn="l"/>
            <a:r>
              <a:rPr lang="it-IT" sz="3000">
                <a:solidFill>
                  <a:schemeClr val="tx2">
                    <a:lumMod val="75000"/>
                    <a:lumOff val="25000"/>
                  </a:schemeClr>
                </a:solidFill>
              </a:rPr>
              <a:t>Anna </a:t>
            </a:r>
            <a:r>
              <a:rPr lang="it-IT" sz="3000" err="1">
                <a:solidFill>
                  <a:schemeClr val="tx2">
                    <a:lumMod val="75000"/>
                    <a:lumOff val="25000"/>
                  </a:schemeClr>
                </a:solidFill>
              </a:rPr>
              <a:t>Bellemo</a:t>
            </a:r>
          </a:p>
        </p:txBody>
      </p:sp>
    </p:spTree>
    <p:extLst>
      <p:ext uri="{BB962C8B-B14F-4D97-AF65-F5344CB8AC3E}">
        <p14:creationId xmlns:p14="http://schemas.microsoft.com/office/powerpoint/2010/main" val="38908404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04C549-D2AE-E14C-A109-A6382887C143}"/>
              </a:ext>
            </a:extLst>
          </p:cNvPr>
          <p:cNvSpPr>
            <a:spLocks noGrp="1"/>
          </p:cNvSpPr>
          <p:nvPr>
            <p:ph type="title"/>
          </p:nvPr>
        </p:nvSpPr>
        <p:spPr/>
        <p:txBody>
          <a:bodyPr>
            <a:normAutofit/>
          </a:bodyPr>
          <a:lstStyle/>
          <a:p>
            <a:pPr algn="r"/>
            <a:r>
              <a:rPr lang="it-IT" err="1"/>
              <a:t>Everybody</a:t>
            </a:r>
            <a:r>
              <a:rPr lang="it-IT"/>
              <a:t>’ s </a:t>
            </a:r>
            <a:r>
              <a:rPr lang="it-IT" err="1"/>
              <a:t>changing</a:t>
            </a:r>
            <a:r>
              <a:rPr lang="it-IT"/>
              <a:t>, </a:t>
            </a:r>
            <a:br>
              <a:rPr lang="it-IT"/>
            </a:br>
            <a:r>
              <a:rPr lang="it-IT"/>
              <a:t>Keane</a:t>
            </a:r>
          </a:p>
        </p:txBody>
      </p:sp>
      <p:sp>
        <p:nvSpPr>
          <p:cNvPr id="3" name="Segnaposto contenuto 2">
            <a:extLst>
              <a:ext uri="{FF2B5EF4-FFF2-40B4-BE49-F238E27FC236}">
                <a16:creationId xmlns:a16="http://schemas.microsoft.com/office/drawing/2014/main" id="{43C3BE6B-CEB5-3146-91A0-25D1767E725B}"/>
              </a:ext>
            </a:extLst>
          </p:cNvPr>
          <p:cNvSpPr>
            <a:spLocks noGrp="1"/>
          </p:cNvSpPr>
          <p:nvPr>
            <p:ph idx="1"/>
          </p:nvPr>
        </p:nvSpPr>
        <p:spPr/>
        <p:txBody>
          <a:bodyPr>
            <a:noAutofit/>
          </a:bodyPr>
          <a:lstStyle/>
          <a:p>
            <a:pPr marL="0" indent="0" algn="r">
              <a:buNone/>
            </a:pPr>
            <a:r>
              <a:rPr lang="it-IT" sz="2100" i="1"/>
              <a:t>“You </a:t>
            </a:r>
            <a:r>
              <a:rPr lang="it-IT" sz="2100" i="1" err="1"/>
              <a:t>say</a:t>
            </a:r>
            <a:r>
              <a:rPr lang="it-IT" sz="2100" i="1"/>
              <a:t> you </a:t>
            </a:r>
            <a:r>
              <a:rPr lang="it-IT" sz="2100" i="1" err="1"/>
              <a:t>wander</a:t>
            </a:r>
            <a:r>
              <a:rPr lang="it-IT" sz="2100" i="1"/>
              <a:t> your </a:t>
            </a:r>
            <a:r>
              <a:rPr lang="it-IT" sz="2100" i="1" err="1"/>
              <a:t>own</a:t>
            </a:r>
            <a:r>
              <a:rPr lang="it-IT" sz="2100" i="1"/>
              <a:t> </a:t>
            </a:r>
            <a:r>
              <a:rPr lang="it-IT" sz="2100" i="1" err="1"/>
              <a:t>land</a:t>
            </a:r>
            <a:r>
              <a:rPr lang="it-IT" sz="2100" i="1"/>
              <a:t> </a:t>
            </a:r>
            <a:r>
              <a:rPr lang="it-IT" sz="2100" i="1" err="1"/>
              <a:t>But</a:t>
            </a:r>
            <a:r>
              <a:rPr lang="it-IT" sz="2100" i="1"/>
              <a:t> </a:t>
            </a:r>
            <a:r>
              <a:rPr lang="it-IT" sz="2100" i="1" err="1"/>
              <a:t>when</a:t>
            </a:r>
            <a:r>
              <a:rPr lang="it-IT" sz="2100" i="1"/>
              <a:t> I </a:t>
            </a:r>
            <a:r>
              <a:rPr lang="it-IT" sz="2100" i="1" err="1"/>
              <a:t>think</a:t>
            </a:r>
            <a:r>
              <a:rPr lang="it-IT" sz="2100" i="1"/>
              <a:t> about it I don't </a:t>
            </a:r>
            <a:r>
              <a:rPr lang="it-IT" sz="2100" i="1" err="1"/>
              <a:t>see</a:t>
            </a:r>
            <a:r>
              <a:rPr lang="it-IT" sz="2100" i="1"/>
              <a:t> how you can </a:t>
            </a:r>
            <a:r>
              <a:rPr lang="it-IT" sz="2100" i="1" err="1"/>
              <a:t>You're</a:t>
            </a:r>
            <a:r>
              <a:rPr lang="it-IT" sz="2100" i="1"/>
              <a:t> </a:t>
            </a:r>
            <a:r>
              <a:rPr lang="it-IT" sz="2100" i="1" err="1"/>
              <a:t>aching</a:t>
            </a:r>
            <a:r>
              <a:rPr lang="it-IT" sz="2100" i="1"/>
              <a:t>, </a:t>
            </a:r>
            <a:r>
              <a:rPr lang="it-IT" sz="2100" i="1" err="1"/>
              <a:t>you're</a:t>
            </a:r>
            <a:r>
              <a:rPr lang="it-IT" sz="2100" i="1"/>
              <a:t> </a:t>
            </a:r>
            <a:r>
              <a:rPr lang="it-IT" sz="2100" i="1" err="1"/>
              <a:t>breaking</a:t>
            </a:r>
            <a:r>
              <a:rPr lang="it-IT" sz="2100" i="1"/>
              <a:t> And I can </a:t>
            </a:r>
            <a:r>
              <a:rPr lang="it-IT" sz="2100" i="1" err="1"/>
              <a:t>see</a:t>
            </a:r>
            <a:r>
              <a:rPr lang="it-IT" sz="2100" i="1"/>
              <a:t> the </a:t>
            </a:r>
            <a:r>
              <a:rPr lang="it-IT" sz="2100" i="1" err="1"/>
              <a:t>pain</a:t>
            </a:r>
            <a:r>
              <a:rPr lang="it-IT" sz="2100" i="1"/>
              <a:t> in your </a:t>
            </a:r>
            <a:r>
              <a:rPr lang="it-IT" sz="2100" i="1" err="1"/>
              <a:t>eyes</a:t>
            </a:r>
            <a:r>
              <a:rPr lang="it-IT" sz="2100" i="1"/>
              <a:t>”.</a:t>
            </a:r>
          </a:p>
          <a:p>
            <a:pPr marL="0" indent="0" algn="r">
              <a:buNone/>
            </a:pPr>
            <a:r>
              <a:rPr lang="it-IT" sz="2100"/>
              <a:t>“Dici di vagare per il tuo mondo ma quando ci penso non capisco come tu possa farlo!Stai soffrendo, ti stai spezzando e riesco a vedere il dolore nei tuoi occhi”.</a:t>
            </a:r>
          </a:p>
          <a:p>
            <a:pPr marL="0" indent="0">
              <a:buNone/>
            </a:pPr>
            <a:r>
              <a:rPr lang="it-IT" sz="2100"/>
              <a:t>Questa canzone mi fa venire in mente molte esperienze negative che ho subito e che spero di non subire più ! Queste esperienze mi hanno cambiato la vita, ma mi hanno anche insegnato a non arrendermi e a superare gli ostacoli a testa alta e son sicura che tutti supereremo anche questa lotta contro il virus.</a:t>
            </a:r>
          </a:p>
        </p:txBody>
      </p:sp>
      <p:sp>
        <p:nvSpPr>
          <p:cNvPr id="4" name="CasellaDiTesto 3">
            <a:extLst>
              <a:ext uri="{FF2B5EF4-FFF2-40B4-BE49-F238E27FC236}">
                <a16:creationId xmlns:a16="http://schemas.microsoft.com/office/drawing/2014/main" id="{862B4067-8F55-F841-B97A-970B5D3C9130}"/>
              </a:ext>
            </a:extLst>
          </p:cNvPr>
          <p:cNvSpPr txBox="1"/>
          <p:nvPr/>
        </p:nvSpPr>
        <p:spPr>
          <a:xfrm>
            <a:off x="487729" y="879343"/>
            <a:ext cx="3681186" cy="938719"/>
          </a:xfrm>
          <a:prstGeom prst="rect">
            <a:avLst/>
          </a:prstGeom>
          <a:noFill/>
        </p:spPr>
        <p:txBody>
          <a:bodyPr wrap="square" rtlCol="0" anchor="t">
            <a:spAutoFit/>
          </a:bodyPr>
          <a:lstStyle/>
          <a:p>
            <a:pPr algn="l"/>
            <a:r>
              <a:rPr lang="it-IT" sz="3000">
                <a:solidFill>
                  <a:schemeClr val="tx2">
                    <a:lumMod val="75000"/>
                    <a:lumOff val="25000"/>
                  </a:schemeClr>
                </a:solidFill>
              </a:rPr>
              <a:t>Martina </a:t>
            </a:r>
            <a:r>
              <a:rPr lang="it-IT" sz="3000" err="1">
                <a:solidFill>
                  <a:schemeClr val="tx2">
                    <a:lumMod val="75000"/>
                    <a:lumOff val="25000"/>
                  </a:schemeClr>
                </a:solidFill>
              </a:rPr>
              <a:t>Carrer</a:t>
            </a:r>
          </a:p>
          <a:p>
            <a:pPr algn="l"/>
            <a:endParaRPr lang="it-IT" sz="2500"/>
          </a:p>
        </p:txBody>
      </p:sp>
    </p:spTree>
    <p:extLst>
      <p:ext uri="{BB962C8B-B14F-4D97-AF65-F5344CB8AC3E}">
        <p14:creationId xmlns:p14="http://schemas.microsoft.com/office/powerpoint/2010/main" val="3128763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BB1FEA-2A38-9E4C-A309-AF141AC21AA1}"/>
              </a:ext>
            </a:extLst>
          </p:cNvPr>
          <p:cNvSpPr>
            <a:spLocks noGrp="1"/>
          </p:cNvSpPr>
          <p:nvPr>
            <p:ph type="title"/>
          </p:nvPr>
        </p:nvSpPr>
        <p:spPr/>
        <p:txBody>
          <a:bodyPr/>
          <a:lstStyle/>
          <a:p>
            <a:pPr algn="r"/>
            <a:r>
              <a:rPr lang="it-IT"/>
              <a:t>Navi,</a:t>
            </a:r>
            <a:br>
              <a:rPr lang="it-IT"/>
            </a:br>
            <a:r>
              <a:rPr lang="it-IT"/>
              <a:t>Daniele Silvestri</a:t>
            </a:r>
          </a:p>
        </p:txBody>
      </p:sp>
      <p:sp>
        <p:nvSpPr>
          <p:cNvPr id="3" name="Segnaposto contenuto 2">
            <a:extLst>
              <a:ext uri="{FF2B5EF4-FFF2-40B4-BE49-F238E27FC236}">
                <a16:creationId xmlns:a16="http://schemas.microsoft.com/office/drawing/2014/main" id="{13DDD6F7-2009-C34D-9F7B-B56539DDB65D}"/>
              </a:ext>
            </a:extLst>
          </p:cNvPr>
          <p:cNvSpPr>
            <a:spLocks noGrp="1"/>
          </p:cNvSpPr>
          <p:nvPr>
            <p:ph idx="1"/>
          </p:nvPr>
        </p:nvSpPr>
        <p:spPr>
          <a:xfrm>
            <a:off x="2933700" y="2638151"/>
            <a:ext cx="8770571" cy="3651504"/>
          </a:xfrm>
        </p:spPr>
        <p:txBody>
          <a:bodyPr>
            <a:noAutofit/>
          </a:bodyPr>
          <a:lstStyle/>
          <a:p>
            <a:pPr marL="0" indent="0" algn="r">
              <a:buNone/>
            </a:pPr>
            <a:r>
              <a:rPr lang="it-IT" sz="2100" i="1"/>
              <a:t>“Che salpino le navi, si levino le ancore e si gonfino le vele, verrano giorni limpidi e dobbiamo approfittare, di questi venti gelidi del greco e del maestrale, lasciamo che ci spingano al di là  di questo mare non c’è più niente per cui piangere o tornare. Si perdano i rumori, e presto si allontanino i ricordi e questi odori”.</a:t>
            </a:r>
          </a:p>
          <a:p>
            <a:pPr marL="0" indent="0">
              <a:buNone/>
            </a:pPr>
            <a:r>
              <a:rPr lang="it-IT" sz="2100"/>
              <a:t>Questa canzone mi fa venire in mente la confusione provocata dal cambiamento che stiamo vivendo senza che nessuno lo abbia cercato.tutti ci troviamo di fronte questo nemico invisibile e c’è chi si fa trasportare dalla corrente dei cambiamenti, senza opporsi e chi lotta per avere un futuro migliore.</a:t>
            </a:r>
          </a:p>
        </p:txBody>
      </p:sp>
      <p:sp>
        <p:nvSpPr>
          <p:cNvPr id="4" name="CasellaDiTesto 3">
            <a:extLst>
              <a:ext uri="{FF2B5EF4-FFF2-40B4-BE49-F238E27FC236}">
                <a16:creationId xmlns:a16="http://schemas.microsoft.com/office/drawing/2014/main" id="{2493E7C6-360A-B645-8683-12E5E34402CF}"/>
              </a:ext>
            </a:extLst>
          </p:cNvPr>
          <p:cNvSpPr txBox="1"/>
          <p:nvPr/>
        </p:nvSpPr>
        <p:spPr>
          <a:xfrm>
            <a:off x="487729" y="879343"/>
            <a:ext cx="3397866" cy="938719"/>
          </a:xfrm>
          <a:prstGeom prst="rect">
            <a:avLst/>
          </a:prstGeom>
          <a:noFill/>
        </p:spPr>
        <p:txBody>
          <a:bodyPr wrap="square" rtlCol="0" anchor="t">
            <a:spAutoFit/>
          </a:bodyPr>
          <a:lstStyle/>
          <a:p>
            <a:pPr algn="l"/>
            <a:r>
              <a:rPr lang="it-IT" sz="3000">
                <a:solidFill>
                  <a:schemeClr val="tx2">
                    <a:lumMod val="75000"/>
                    <a:lumOff val="25000"/>
                  </a:schemeClr>
                </a:solidFill>
              </a:rPr>
              <a:t>Letizia Torso</a:t>
            </a:r>
          </a:p>
          <a:p>
            <a:pPr algn="l"/>
            <a:endParaRPr lang="it-IT" sz="2500"/>
          </a:p>
        </p:txBody>
      </p:sp>
    </p:spTree>
    <p:extLst>
      <p:ext uri="{BB962C8B-B14F-4D97-AF65-F5344CB8AC3E}">
        <p14:creationId xmlns:p14="http://schemas.microsoft.com/office/powerpoint/2010/main" val="2635708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6506AB-AA3D-8541-A2AF-9FABC781AC9E}"/>
              </a:ext>
            </a:extLst>
          </p:cNvPr>
          <p:cNvSpPr>
            <a:spLocks noGrp="1"/>
          </p:cNvSpPr>
          <p:nvPr>
            <p:ph type="title"/>
          </p:nvPr>
        </p:nvSpPr>
        <p:spPr>
          <a:xfrm>
            <a:off x="3328611" y="4015719"/>
            <a:ext cx="5859724" cy="1841715"/>
          </a:xfrm>
        </p:spPr>
        <p:txBody>
          <a:bodyPr/>
          <a:lstStyle/>
          <a:p>
            <a:r>
              <a:rPr lang="it-IT"/>
              <a:t>ANNO SCOLASTICO 2019/2020</a:t>
            </a:r>
          </a:p>
        </p:txBody>
      </p:sp>
      <p:sp>
        <p:nvSpPr>
          <p:cNvPr id="3" name="Segnaposto contenuto 2">
            <a:extLst>
              <a:ext uri="{FF2B5EF4-FFF2-40B4-BE49-F238E27FC236}">
                <a16:creationId xmlns:a16="http://schemas.microsoft.com/office/drawing/2014/main" id="{1D7D4867-FA2B-F94D-8F04-AF5486ED0211}"/>
              </a:ext>
            </a:extLst>
          </p:cNvPr>
          <p:cNvSpPr>
            <a:spLocks noGrp="1"/>
          </p:cNvSpPr>
          <p:nvPr>
            <p:ph type="body" idx="1"/>
          </p:nvPr>
        </p:nvSpPr>
        <p:spPr>
          <a:xfrm>
            <a:off x="2564719" y="1466548"/>
            <a:ext cx="7062561" cy="2381457"/>
          </a:xfrm>
        </p:spPr>
        <p:txBody>
          <a:bodyPr>
            <a:noAutofit/>
          </a:bodyPr>
          <a:lstStyle/>
          <a:p>
            <a:pPr marL="0" indent="0">
              <a:buNone/>
            </a:pPr>
            <a:r>
              <a:rPr lang="it-IT" sz="2400"/>
              <a:t>In un momento in cui la libertà di noi ragazzi è limitata, abbiamo dato sfogo ai nostri pensieri attraverso le parole dei testi delle canzoni italiane e non, perché esse, per noi, sono diventate la nostra bocca, la nostra mente e il nostro cuore.</a:t>
            </a:r>
          </a:p>
        </p:txBody>
      </p:sp>
    </p:spTree>
    <p:extLst>
      <p:ext uri="{BB962C8B-B14F-4D97-AF65-F5344CB8AC3E}">
        <p14:creationId xmlns:p14="http://schemas.microsoft.com/office/powerpoint/2010/main" val="42658527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F72C5D-93AC-5E43-9ACA-2D0E6996A35F}"/>
              </a:ext>
            </a:extLst>
          </p:cNvPr>
          <p:cNvSpPr>
            <a:spLocks noGrp="1"/>
          </p:cNvSpPr>
          <p:nvPr>
            <p:ph type="title"/>
          </p:nvPr>
        </p:nvSpPr>
        <p:spPr/>
        <p:txBody>
          <a:bodyPr/>
          <a:lstStyle/>
          <a:p>
            <a:pPr algn="r"/>
            <a:r>
              <a:rPr lang="it-IT"/>
              <a:t>Viceversa,</a:t>
            </a:r>
            <a:br>
              <a:rPr lang="it-IT"/>
            </a:br>
            <a:r>
              <a:rPr lang="it-IT"/>
              <a:t>Francesco Gabbani</a:t>
            </a:r>
          </a:p>
        </p:txBody>
      </p:sp>
      <p:sp>
        <p:nvSpPr>
          <p:cNvPr id="3" name="Segnaposto contenuto 2">
            <a:extLst>
              <a:ext uri="{FF2B5EF4-FFF2-40B4-BE49-F238E27FC236}">
                <a16:creationId xmlns:a16="http://schemas.microsoft.com/office/drawing/2014/main" id="{7D7D6637-7057-2041-A18E-B210A208153A}"/>
              </a:ext>
            </a:extLst>
          </p:cNvPr>
          <p:cNvSpPr>
            <a:spLocks noGrp="1"/>
          </p:cNvSpPr>
          <p:nvPr>
            <p:ph idx="1"/>
          </p:nvPr>
        </p:nvSpPr>
        <p:spPr/>
        <p:txBody>
          <a:bodyPr>
            <a:noAutofit/>
          </a:bodyPr>
          <a:lstStyle/>
          <a:p>
            <a:pPr marL="0" indent="0" algn="r">
              <a:buNone/>
            </a:pPr>
            <a:r>
              <a:rPr lang="it-IT" sz="2500" i="1"/>
              <a:t>“Ma l'amore di normale non ha neanche le parole. Perché l’amore arriva all’improvviso ed è sempre un po’ caotico”.</a:t>
            </a:r>
          </a:p>
          <a:p>
            <a:pPr marL="0" indent="0">
              <a:buNone/>
            </a:pPr>
            <a:endParaRPr lang="it-IT" sz="2500"/>
          </a:p>
          <a:p>
            <a:pPr marL="0" indent="0">
              <a:buNone/>
            </a:pPr>
            <a:r>
              <a:rPr lang="it-IT" sz="2500"/>
              <a:t>Prima di questo triste periodo, l'amore veniva dimostrato in vari modi alle persone più vicine a noi, mentre oggi si può manifestare soltanto con un semplice sorriso, rivolto anche ad  uno sconosciuto per dire:siamo tutti vicini gli uni agli altri in questo momento un po’ buio per tutti.</a:t>
            </a:r>
          </a:p>
        </p:txBody>
      </p:sp>
      <p:sp>
        <p:nvSpPr>
          <p:cNvPr id="4" name="CasellaDiTesto 3">
            <a:extLst>
              <a:ext uri="{FF2B5EF4-FFF2-40B4-BE49-F238E27FC236}">
                <a16:creationId xmlns:a16="http://schemas.microsoft.com/office/drawing/2014/main" id="{63B7286F-1126-BD43-AF8D-B029630983D1}"/>
              </a:ext>
            </a:extLst>
          </p:cNvPr>
          <p:cNvSpPr txBox="1"/>
          <p:nvPr/>
        </p:nvSpPr>
        <p:spPr>
          <a:xfrm>
            <a:off x="487729" y="768096"/>
            <a:ext cx="3288091" cy="553998"/>
          </a:xfrm>
          <a:prstGeom prst="rect">
            <a:avLst/>
          </a:prstGeom>
          <a:noFill/>
        </p:spPr>
        <p:txBody>
          <a:bodyPr wrap="square" rtlCol="0" anchor="t">
            <a:spAutoFit/>
          </a:bodyPr>
          <a:lstStyle/>
          <a:p>
            <a:pPr algn="l"/>
            <a:r>
              <a:rPr lang="it-IT" sz="3000">
                <a:solidFill>
                  <a:schemeClr val="tx2">
                    <a:lumMod val="75000"/>
                    <a:lumOff val="25000"/>
                  </a:schemeClr>
                </a:solidFill>
              </a:rPr>
              <a:t>Marta Sarto</a:t>
            </a:r>
          </a:p>
        </p:txBody>
      </p:sp>
    </p:spTree>
    <p:extLst>
      <p:ext uri="{BB962C8B-B14F-4D97-AF65-F5344CB8AC3E}">
        <p14:creationId xmlns:p14="http://schemas.microsoft.com/office/powerpoint/2010/main" val="3754679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9E7B29-A04E-7F4D-9420-1D72BE3806B0}"/>
              </a:ext>
            </a:extLst>
          </p:cNvPr>
          <p:cNvSpPr>
            <a:spLocks noGrp="1"/>
          </p:cNvSpPr>
          <p:nvPr>
            <p:ph type="title"/>
          </p:nvPr>
        </p:nvSpPr>
        <p:spPr>
          <a:xfrm>
            <a:off x="2933700" y="553226"/>
            <a:ext cx="8770571" cy="1560716"/>
          </a:xfrm>
        </p:spPr>
        <p:txBody>
          <a:bodyPr>
            <a:normAutofit/>
          </a:bodyPr>
          <a:lstStyle/>
          <a:p>
            <a:pPr algn="r"/>
            <a:r>
              <a:rPr lang="it-IT"/>
              <a:t>Little do you know, </a:t>
            </a:r>
            <a:br>
              <a:rPr lang="it-IT"/>
            </a:br>
            <a:r>
              <a:rPr lang="it-IT"/>
              <a:t>Alex e Sierra</a:t>
            </a:r>
          </a:p>
        </p:txBody>
      </p:sp>
      <p:sp>
        <p:nvSpPr>
          <p:cNvPr id="3" name="Segnaposto contenuto 2">
            <a:extLst>
              <a:ext uri="{FF2B5EF4-FFF2-40B4-BE49-F238E27FC236}">
                <a16:creationId xmlns:a16="http://schemas.microsoft.com/office/drawing/2014/main" id="{A0ABC34B-C09E-7B43-9E83-A14424E80176}"/>
              </a:ext>
            </a:extLst>
          </p:cNvPr>
          <p:cNvSpPr>
            <a:spLocks noGrp="1"/>
          </p:cNvSpPr>
          <p:nvPr>
            <p:ph idx="1"/>
          </p:nvPr>
        </p:nvSpPr>
        <p:spPr>
          <a:xfrm>
            <a:off x="2933699" y="2498876"/>
            <a:ext cx="8770571" cy="3651504"/>
          </a:xfrm>
        </p:spPr>
        <p:txBody>
          <a:bodyPr>
            <a:noAutofit/>
          </a:bodyPr>
          <a:lstStyle/>
          <a:p>
            <a:pPr marL="0" indent="0" algn="r">
              <a:buNone/>
            </a:pPr>
            <a:r>
              <a:rPr lang="it-IT" i="1"/>
              <a:t>“Little do you know how I'm </a:t>
            </a:r>
            <a:r>
              <a:rPr lang="it-IT" i="1" err="1"/>
              <a:t>breaking</a:t>
            </a:r>
            <a:r>
              <a:rPr lang="it-IT" i="1"/>
              <a:t> while you fall </a:t>
            </a:r>
            <a:r>
              <a:rPr lang="it-IT" i="1" err="1"/>
              <a:t>asleep</a:t>
            </a:r>
            <a:r>
              <a:rPr lang="it-IT" i="1"/>
              <a:t> </a:t>
            </a:r>
            <a:r>
              <a:rPr lang="it-IT" i="1" err="1"/>
              <a:t>little</a:t>
            </a:r>
            <a:r>
              <a:rPr lang="it-IT" i="1"/>
              <a:t> do you know I'm </a:t>
            </a:r>
            <a:r>
              <a:rPr lang="it-IT" i="1" err="1"/>
              <a:t>still</a:t>
            </a:r>
            <a:r>
              <a:rPr lang="it-IT" i="1"/>
              <a:t> </a:t>
            </a:r>
            <a:r>
              <a:rPr lang="it-IT" i="1" err="1"/>
              <a:t>haunted</a:t>
            </a:r>
            <a:r>
              <a:rPr lang="it-IT" i="1"/>
              <a:t> by the </a:t>
            </a:r>
            <a:r>
              <a:rPr lang="it-IT" i="1" err="1"/>
              <a:t>memories</a:t>
            </a:r>
            <a:r>
              <a:rPr lang="it-IT" i="1"/>
              <a:t>, </a:t>
            </a:r>
            <a:r>
              <a:rPr lang="it-IT" i="1" err="1"/>
              <a:t>little</a:t>
            </a:r>
            <a:r>
              <a:rPr lang="it-IT" i="1"/>
              <a:t> do you know I'm </a:t>
            </a:r>
            <a:r>
              <a:rPr lang="it-IT" i="1" err="1"/>
              <a:t>trying</a:t>
            </a:r>
            <a:r>
              <a:rPr lang="it-IT" i="1"/>
              <a:t> to pick </a:t>
            </a:r>
            <a:r>
              <a:rPr lang="it-IT" i="1" err="1"/>
              <a:t>myself</a:t>
            </a:r>
            <a:r>
              <a:rPr lang="it-IT" i="1"/>
              <a:t> up </a:t>
            </a:r>
            <a:r>
              <a:rPr lang="it-IT" i="1" err="1"/>
              <a:t>piece</a:t>
            </a:r>
            <a:r>
              <a:rPr lang="it-IT" i="1"/>
              <a:t> by </a:t>
            </a:r>
            <a:r>
              <a:rPr lang="it-IT" i="1" err="1"/>
              <a:t>piece</a:t>
            </a:r>
            <a:r>
              <a:rPr lang="it-IT" i="1"/>
              <a:t>, </a:t>
            </a:r>
            <a:r>
              <a:rPr lang="it-IT" i="1" err="1"/>
              <a:t>little</a:t>
            </a:r>
            <a:r>
              <a:rPr lang="it-IT" i="1"/>
              <a:t> do you know I </a:t>
            </a:r>
            <a:r>
              <a:rPr lang="it-IT" i="1" err="1"/>
              <a:t>need</a:t>
            </a:r>
            <a:r>
              <a:rPr lang="it-IT" i="1"/>
              <a:t> a </a:t>
            </a:r>
            <a:r>
              <a:rPr lang="it-IT" i="1" err="1"/>
              <a:t>little</a:t>
            </a:r>
            <a:r>
              <a:rPr lang="it-IT" i="1"/>
              <a:t> more time”.</a:t>
            </a:r>
          </a:p>
          <a:p>
            <a:pPr marL="0" indent="0" algn="r">
              <a:buNone/>
            </a:pPr>
            <a:r>
              <a:rPr lang="it-IT"/>
              <a:t>“lo sai come mi distruggo mentre ti addormenti, lo sai che sono perseguitata dai ricordi, lo sai che sto cercando di rimettermi pezzo per pezzo, ho bisogno di un po’ più di tempo”.</a:t>
            </a:r>
          </a:p>
          <a:p>
            <a:pPr marL="0" indent="0">
              <a:buNone/>
            </a:pPr>
            <a:r>
              <a:rPr lang="it-IT"/>
              <a:t>In questi giorni ho avuto tempo di riflettere e , in particolare , queste frasi mi hanno fatto riflettere sull’amore. La canzone parla di un amore tra due persone ormai separate che soffrono. Penso che l’amore , a volte, sia doloroso, ma soltanto finché non si trova quello vero!</a:t>
            </a:r>
          </a:p>
        </p:txBody>
      </p:sp>
      <p:sp>
        <p:nvSpPr>
          <p:cNvPr id="4" name="CasellaDiTesto 3">
            <a:extLst>
              <a:ext uri="{FF2B5EF4-FFF2-40B4-BE49-F238E27FC236}">
                <a16:creationId xmlns:a16="http://schemas.microsoft.com/office/drawing/2014/main" id="{0EE8FFD2-7AD8-3549-8B52-959FDC231215}"/>
              </a:ext>
            </a:extLst>
          </p:cNvPr>
          <p:cNvSpPr txBox="1"/>
          <p:nvPr/>
        </p:nvSpPr>
        <p:spPr>
          <a:xfrm>
            <a:off x="487729" y="707620"/>
            <a:ext cx="3650948" cy="553998"/>
          </a:xfrm>
          <a:prstGeom prst="rect">
            <a:avLst/>
          </a:prstGeom>
          <a:noFill/>
        </p:spPr>
        <p:txBody>
          <a:bodyPr wrap="square" rtlCol="0" anchor="t">
            <a:spAutoFit/>
          </a:bodyPr>
          <a:lstStyle/>
          <a:p>
            <a:pPr algn="l"/>
            <a:r>
              <a:rPr lang="it-IT" sz="3000">
                <a:solidFill>
                  <a:schemeClr val="tx2">
                    <a:lumMod val="75000"/>
                    <a:lumOff val="25000"/>
                  </a:schemeClr>
                </a:solidFill>
              </a:rPr>
              <a:t>Herat </a:t>
            </a:r>
            <a:r>
              <a:rPr lang="it-IT" sz="3000" err="1">
                <a:solidFill>
                  <a:schemeClr val="tx2">
                    <a:lumMod val="75000"/>
                    <a:lumOff val="25000"/>
                  </a:schemeClr>
                </a:solidFill>
              </a:rPr>
              <a:t>Matisha</a:t>
            </a:r>
            <a:endParaRPr lang="it-IT" sz="3000" err="1">
              <a:solidFill>
                <a:schemeClr val="tx2">
                  <a:lumMod val="75000"/>
                  <a:lumOff val="25000"/>
                </a:schemeClr>
              </a:solidFill>
              <a:cs typeface="Calibri"/>
            </a:endParaRPr>
          </a:p>
        </p:txBody>
      </p:sp>
    </p:spTree>
    <p:extLst>
      <p:ext uri="{BB962C8B-B14F-4D97-AF65-F5344CB8AC3E}">
        <p14:creationId xmlns:p14="http://schemas.microsoft.com/office/powerpoint/2010/main" val="38334964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magine 4" descr="Immagine che contiene bandiera, oggetto, persona, verde&#10;&#10;Descrizione generata con affidabilità molto elevata">
            <a:extLst>
              <a:ext uri="{FF2B5EF4-FFF2-40B4-BE49-F238E27FC236}">
                <a16:creationId xmlns:a16="http://schemas.microsoft.com/office/drawing/2014/main" id="{BEA6722F-3595-4A65-977C-4C49540F7B80}"/>
              </a:ext>
            </a:extLst>
          </p:cNvPr>
          <p:cNvPicPr>
            <a:picLocks noChangeAspect="1"/>
          </p:cNvPicPr>
          <p:nvPr/>
        </p:nvPicPr>
        <p:blipFill rotWithShape="1">
          <a:blip r:embed="rId2"/>
          <a:srcRect l="11576" t="9091" r="-1" b="-1"/>
          <a:stretch/>
        </p:blipFill>
        <p:spPr>
          <a:xfrm>
            <a:off x="-43363" y="10"/>
            <a:ext cx="12192000" cy="6948967"/>
          </a:xfrm>
          <a:prstGeom prst="rect">
            <a:avLst/>
          </a:prstGeom>
        </p:spPr>
      </p:pic>
      <p:grpSp>
        <p:nvGrpSpPr>
          <p:cNvPr id="6" name="Group 8">
            <a:extLst>
              <a:ext uri="{FF2B5EF4-FFF2-40B4-BE49-F238E27FC236}">
                <a16:creationId xmlns:a16="http://schemas.microsoft.com/office/drawing/2014/main" id="{91ADBF54-6108-400F-95E2-9A0C201FBC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bwMode="white">
          <a:xfrm>
            <a:off x="7320300" y="467784"/>
            <a:ext cx="4875213" cy="5922963"/>
            <a:chOff x="7320300" y="467784"/>
            <a:chExt cx="4875213" cy="5922963"/>
          </a:xfrm>
        </p:grpSpPr>
        <p:sp>
          <p:nvSpPr>
            <p:cNvPr id="10" name="Freeform 206">
              <a:extLst>
                <a:ext uri="{FF2B5EF4-FFF2-40B4-BE49-F238E27FC236}">
                  <a16:creationId xmlns:a16="http://schemas.microsoft.com/office/drawing/2014/main" id="{FBF13EAC-FB0E-4EDA-8F28-702CBCD4BB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7" name="Freeform 211">
              <a:extLst>
                <a:ext uri="{FF2B5EF4-FFF2-40B4-BE49-F238E27FC236}">
                  <a16:creationId xmlns:a16="http://schemas.microsoft.com/office/drawing/2014/main" id="{D2608C7B-6249-4D85-87C7-A2243843C9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2" name="Straight Connector 11">
              <a:extLst>
                <a:ext uri="{FF2B5EF4-FFF2-40B4-BE49-F238E27FC236}">
                  <a16:creationId xmlns:a16="http://schemas.microsoft.com/office/drawing/2014/main" id="{873D092A-B9DC-4BFD-9B00-F921C2D235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bwMode="white">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olo 1">
            <a:extLst>
              <a:ext uri="{FF2B5EF4-FFF2-40B4-BE49-F238E27FC236}">
                <a16:creationId xmlns:a16="http://schemas.microsoft.com/office/drawing/2014/main" id="{481A4B37-8AD9-499D-AAA2-EFED30FDF50B}"/>
              </a:ext>
            </a:extLst>
          </p:cNvPr>
          <p:cNvSpPr>
            <a:spLocks noGrp="1"/>
          </p:cNvSpPr>
          <p:nvPr>
            <p:ph type="ctrTitle"/>
          </p:nvPr>
        </p:nvSpPr>
        <p:spPr>
          <a:xfrm>
            <a:off x="7618828" y="1023867"/>
            <a:ext cx="4397526" cy="2889566"/>
          </a:xfrm>
        </p:spPr>
        <p:txBody>
          <a:bodyPr vert="horz" lIns="91440" tIns="45720" rIns="91440" bIns="45720" rtlCol="0" anchor="t">
            <a:noAutofit/>
          </a:bodyPr>
          <a:lstStyle/>
          <a:p>
            <a:r>
              <a:rPr lang="it-IT" sz="2800">
                <a:solidFill>
                  <a:srgbClr val="00B050"/>
                </a:solidFill>
                <a:latin typeface="Gabriola"/>
                <a:ea typeface="+mj-lt"/>
                <a:cs typeface="+mj-lt"/>
              </a:rPr>
              <a:t>Ritornerà l'abbraccio tra la gente</a:t>
            </a:r>
            <a:br>
              <a:rPr lang="it-IT" sz="2800">
                <a:solidFill>
                  <a:srgbClr val="00B050"/>
                </a:solidFill>
                <a:latin typeface="Gabriola"/>
                <a:ea typeface="+mj-lt"/>
                <a:cs typeface="+mj-lt"/>
              </a:rPr>
            </a:br>
            <a:r>
              <a:rPr lang="it-IT" sz="2800">
                <a:solidFill>
                  <a:srgbClr val="00B050"/>
                </a:solidFill>
                <a:latin typeface="Gabriola"/>
                <a:ea typeface="+mj-lt"/>
                <a:cs typeface="+mj-lt"/>
              </a:rPr>
              <a:t>Il sole sulla pelle. Tornerà la libertà</a:t>
            </a:r>
            <a:br>
              <a:rPr lang="it-IT" sz="2800">
                <a:solidFill>
                  <a:srgbClr val="00B050"/>
                </a:solidFill>
                <a:latin typeface="Gabriola"/>
                <a:ea typeface="+mj-lt"/>
                <a:cs typeface="+mj-lt"/>
              </a:rPr>
            </a:br>
            <a:r>
              <a:rPr lang="it-IT" sz="2800">
                <a:solidFill>
                  <a:srgbClr val="00B050"/>
                </a:solidFill>
                <a:latin typeface="Gabriola"/>
                <a:ea typeface="+mj-lt"/>
                <a:cs typeface="+mj-lt"/>
              </a:rPr>
              <a:t>di correre per strada.</a:t>
            </a:r>
            <a:br>
              <a:rPr lang="it-IT" sz="2800">
                <a:solidFill>
                  <a:srgbClr val="00B050"/>
                </a:solidFill>
                <a:latin typeface="Gabriola"/>
                <a:ea typeface="+mj-lt"/>
                <a:cs typeface="+mj-lt"/>
              </a:rPr>
            </a:br>
            <a:r>
              <a:rPr lang="it-IT" sz="2800">
                <a:solidFill>
                  <a:srgbClr val="00B050"/>
                </a:solidFill>
                <a:latin typeface="Gabriola"/>
                <a:ea typeface="+mj-lt"/>
                <a:cs typeface="+mj-lt"/>
              </a:rPr>
              <a:t>Baciarsi alla fermata e a un tratto</a:t>
            </a:r>
            <a:br>
              <a:rPr lang="it-IT" sz="2800">
                <a:solidFill>
                  <a:srgbClr val="00B050"/>
                </a:solidFill>
                <a:latin typeface="Gabriola"/>
                <a:ea typeface="+mj-lt"/>
                <a:cs typeface="+mj-lt"/>
              </a:rPr>
            </a:br>
            <a:r>
              <a:rPr lang="it-IT" sz="2800">
                <a:solidFill>
                  <a:srgbClr val="00B050"/>
                </a:solidFill>
                <a:latin typeface="Gabriola"/>
                <a:ea typeface="+mj-lt"/>
                <a:cs typeface="+mj-lt"/>
              </a:rPr>
              <a:t>Guardarsi negli occhi per poi dire:</a:t>
            </a:r>
            <a:endParaRPr lang="it-IT" sz="2800">
              <a:solidFill>
                <a:srgbClr val="00B050"/>
              </a:solidFill>
              <a:latin typeface="Gabriola"/>
            </a:endParaRPr>
          </a:p>
        </p:txBody>
      </p:sp>
      <p:sp>
        <p:nvSpPr>
          <p:cNvPr id="3" name="Sottotitolo 2">
            <a:extLst>
              <a:ext uri="{FF2B5EF4-FFF2-40B4-BE49-F238E27FC236}">
                <a16:creationId xmlns:a16="http://schemas.microsoft.com/office/drawing/2014/main" id="{90B6C0C2-FFD9-441A-9420-AA118699EFAB}"/>
              </a:ext>
            </a:extLst>
          </p:cNvPr>
          <p:cNvSpPr>
            <a:spLocks noGrp="1"/>
          </p:cNvSpPr>
          <p:nvPr>
            <p:ph type="subTitle" idx="1"/>
          </p:nvPr>
        </p:nvSpPr>
        <p:spPr>
          <a:xfrm>
            <a:off x="7920752" y="4945377"/>
            <a:ext cx="3793678" cy="1037760"/>
          </a:xfrm>
        </p:spPr>
        <p:txBody>
          <a:bodyPr>
            <a:normAutofit/>
          </a:bodyPr>
          <a:lstStyle/>
          <a:p>
            <a:r>
              <a:rPr lang="it-IT" sz="2800">
                <a:solidFill>
                  <a:srgbClr val="FF0000"/>
                </a:solidFill>
                <a:latin typeface="Bernard MT Condensed"/>
                <a:cs typeface="Calibri"/>
              </a:rPr>
              <a:t>ANDRA' TUTTO BENE</a:t>
            </a:r>
          </a:p>
        </p:txBody>
      </p:sp>
    </p:spTree>
    <p:extLst>
      <p:ext uri="{BB962C8B-B14F-4D97-AF65-F5344CB8AC3E}">
        <p14:creationId xmlns:p14="http://schemas.microsoft.com/office/powerpoint/2010/main" val="1523997527"/>
      </p:ext>
    </p:extLst>
  </p:cSld>
  <p:clrMapOvr>
    <a:masterClrMapping/>
  </p:clrMapOvr>
  <mc:AlternateContent xmlns:mc="http://schemas.openxmlformats.org/markup-compatibility/2006" xmlns:p14="http://schemas.microsoft.com/office/powerpoint/2010/main">
    <mc:Choice Requires="p14">
      <p:transition spd="slow" p14:dur="590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DA0EE3-D5B0-144D-9B92-BC1514750288}"/>
              </a:ext>
            </a:extLst>
          </p:cNvPr>
          <p:cNvSpPr>
            <a:spLocks noGrp="1"/>
          </p:cNvSpPr>
          <p:nvPr>
            <p:ph type="title"/>
          </p:nvPr>
        </p:nvSpPr>
        <p:spPr/>
        <p:txBody>
          <a:bodyPr/>
          <a:lstStyle/>
          <a:p>
            <a:pPr algn="r"/>
            <a:r>
              <a:rPr lang="it-IT"/>
              <a:t>Fiori di Chernobyl, </a:t>
            </a:r>
            <a:br>
              <a:rPr lang="it-IT"/>
            </a:br>
            <a:r>
              <a:rPr lang="it-IT" err="1"/>
              <a:t>Mr.Rain</a:t>
            </a:r>
            <a:endParaRPr lang="it-IT"/>
          </a:p>
        </p:txBody>
      </p:sp>
      <p:sp>
        <p:nvSpPr>
          <p:cNvPr id="3" name="Segnaposto contenuto 2">
            <a:extLst>
              <a:ext uri="{FF2B5EF4-FFF2-40B4-BE49-F238E27FC236}">
                <a16:creationId xmlns:a16="http://schemas.microsoft.com/office/drawing/2014/main" id="{FEF183C6-8B30-B840-948D-9864D0943081}"/>
              </a:ext>
            </a:extLst>
          </p:cNvPr>
          <p:cNvSpPr>
            <a:spLocks noGrp="1"/>
          </p:cNvSpPr>
          <p:nvPr>
            <p:ph idx="1"/>
          </p:nvPr>
        </p:nvSpPr>
        <p:spPr/>
        <p:txBody>
          <a:bodyPr>
            <a:normAutofit/>
          </a:bodyPr>
          <a:lstStyle/>
          <a:p>
            <a:pPr marL="0" indent="0" algn="r">
              <a:buNone/>
            </a:pPr>
            <a:r>
              <a:rPr lang="it-IT" sz="2900" i="1"/>
              <a:t>“Cammineremo sopra queste nuvole, passeranno questi temporali, anche se sarà un giorno migliore domani”.</a:t>
            </a:r>
          </a:p>
          <a:p>
            <a:pPr marL="0" indent="0">
              <a:buNone/>
            </a:pPr>
            <a:r>
              <a:rPr lang="it-IT" sz="2600"/>
              <a:t>Queste frasi mi danno gioia e speranza perché   tutto quello che si sta passando in questo periodo prima o poi finirà; provo anche nostalgia perché , in questi giorni di isolamento, capisco quanto bene si stesse prima. </a:t>
            </a:r>
          </a:p>
        </p:txBody>
      </p:sp>
      <p:sp>
        <p:nvSpPr>
          <p:cNvPr id="4" name="CasellaDiTesto 3">
            <a:extLst>
              <a:ext uri="{FF2B5EF4-FFF2-40B4-BE49-F238E27FC236}">
                <a16:creationId xmlns:a16="http://schemas.microsoft.com/office/drawing/2014/main" id="{DE2DC514-2AD2-7D4A-9E1C-8CB81CE79880}"/>
              </a:ext>
            </a:extLst>
          </p:cNvPr>
          <p:cNvSpPr txBox="1"/>
          <p:nvPr/>
        </p:nvSpPr>
        <p:spPr>
          <a:xfrm>
            <a:off x="487729" y="568345"/>
            <a:ext cx="3639771" cy="553998"/>
          </a:xfrm>
          <a:prstGeom prst="rect">
            <a:avLst/>
          </a:prstGeom>
          <a:noFill/>
        </p:spPr>
        <p:txBody>
          <a:bodyPr wrap="square" rtlCol="0" anchor="t">
            <a:spAutoFit/>
          </a:bodyPr>
          <a:lstStyle/>
          <a:p>
            <a:pPr algn="l"/>
            <a:r>
              <a:rPr lang="it-IT" sz="3000" i="1">
                <a:solidFill>
                  <a:schemeClr val="tx2">
                    <a:lumMod val="75000"/>
                    <a:lumOff val="25000"/>
                  </a:schemeClr>
                </a:solidFill>
              </a:rPr>
              <a:t>Dejana </a:t>
            </a:r>
            <a:r>
              <a:rPr lang="it-IT" sz="3000" i="1" err="1">
                <a:solidFill>
                  <a:schemeClr val="tx2">
                    <a:lumMod val="75000"/>
                    <a:lumOff val="25000"/>
                  </a:schemeClr>
                </a:solidFill>
              </a:rPr>
              <a:t>Dakaj</a:t>
            </a:r>
          </a:p>
        </p:txBody>
      </p:sp>
    </p:spTree>
    <p:extLst>
      <p:ext uri="{BB962C8B-B14F-4D97-AF65-F5344CB8AC3E}">
        <p14:creationId xmlns:p14="http://schemas.microsoft.com/office/powerpoint/2010/main" val="1239140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4EBF58-5173-4445-87E3-CAA490741A08}"/>
              </a:ext>
            </a:extLst>
          </p:cNvPr>
          <p:cNvSpPr>
            <a:spLocks noGrp="1"/>
          </p:cNvSpPr>
          <p:nvPr>
            <p:ph type="title"/>
          </p:nvPr>
        </p:nvSpPr>
        <p:spPr>
          <a:xfrm>
            <a:off x="2933700" y="613146"/>
            <a:ext cx="8770571" cy="1560716"/>
          </a:xfrm>
        </p:spPr>
        <p:txBody>
          <a:bodyPr/>
          <a:lstStyle/>
          <a:p>
            <a:pPr algn="r"/>
            <a:r>
              <a:rPr lang="it-IT"/>
              <a:t>Buongiorno,</a:t>
            </a:r>
            <a:br>
              <a:rPr lang="it-IT"/>
            </a:br>
            <a:r>
              <a:rPr lang="it-IT"/>
              <a:t>Alessandra Amoroso </a:t>
            </a:r>
          </a:p>
        </p:txBody>
      </p:sp>
      <p:sp>
        <p:nvSpPr>
          <p:cNvPr id="3" name="Segnaposto contenuto 2">
            <a:extLst>
              <a:ext uri="{FF2B5EF4-FFF2-40B4-BE49-F238E27FC236}">
                <a16:creationId xmlns:a16="http://schemas.microsoft.com/office/drawing/2014/main" id="{5B1A3D31-CEA3-C444-96CA-85A89FED909D}"/>
              </a:ext>
            </a:extLst>
          </p:cNvPr>
          <p:cNvSpPr>
            <a:spLocks noGrp="1"/>
          </p:cNvSpPr>
          <p:nvPr>
            <p:ph idx="1"/>
          </p:nvPr>
        </p:nvSpPr>
        <p:spPr/>
        <p:txBody>
          <a:bodyPr/>
          <a:lstStyle/>
          <a:p>
            <a:pPr marL="0" indent="0" algn="r">
              <a:buNone/>
            </a:pPr>
            <a:r>
              <a:rPr lang="it-IT" sz="2800"/>
              <a:t>“</a:t>
            </a:r>
            <a:r>
              <a:rPr lang="it-IT" sz="2800" i="1"/>
              <a:t>Vivere la realtà ci chiede sempre troppi sforzi ma voglio credere che cambierà e questo è quello che ho da dirti”.</a:t>
            </a:r>
          </a:p>
          <a:p>
            <a:pPr marL="0" indent="0">
              <a:buNone/>
            </a:pPr>
            <a:r>
              <a:rPr lang="it-IT" sz="2800"/>
              <a:t>Durante la quarantena mi è capitato di ascoltare questa canzone e mai come in questo periodo le parole che ho scelto (quelle scritte sopra) facevano riflettere sullo stato d’animo che vivevo. La noia di tutti i giorni io la faccio passare ascoltando musica</a:t>
            </a:r>
            <a:r>
              <a:rPr lang="it-IT"/>
              <a:t>.</a:t>
            </a:r>
          </a:p>
        </p:txBody>
      </p:sp>
      <p:sp>
        <p:nvSpPr>
          <p:cNvPr id="5" name="CasellaDiTesto 4">
            <a:extLst>
              <a:ext uri="{FF2B5EF4-FFF2-40B4-BE49-F238E27FC236}">
                <a16:creationId xmlns:a16="http://schemas.microsoft.com/office/drawing/2014/main" id="{5290819D-467C-E04F-A77B-81BDE0A77EBC}"/>
              </a:ext>
            </a:extLst>
          </p:cNvPr>
          <p:cNvSpPr txBox="1"/>
          <p:nvPr/>
        </p:nvSpPr>
        <p:spPr>
          <a:xfrm>
            <a:off x="487728" y="613146"/>
            <a:ext cx="4690848" cy="562381"/>
          </a:xfrm>
          <a:prstGeom prst="rect">
            <a:avLst/>
          </a:prstGeom>
          <a:noFill/>
        </p:spPr>
        <p:txBody>
          <a:bodyPr wrap="square" rtlCol="0" anchor="t">
            <a:spAutoFit/>
          </a:bodyPr>
          <a:lstStyle/>
          <a:p>
            <a:pPr algn="l"/>
            <a:r>
              <a:rPr lang="it-IT" sz="3000">
                <a:solidFill>
                  <a:schemeClr val="tx2">
                    <a:lumMod val="75000"/>
                    <a:lumOff val="25000"/>
                  </a:schemeClr>
                </a:solidFill>
              </a:rPr>
              <a:t>Camilla Simion</a:t>
            </a:r>
          </a:p>
        </p:txBody>
      </p:sp>
    </p:spTree>
    <p:extLst>
      <p:ext uri="{BB962C8B-B14F-4D97-AF65-F5344CB8AC3E}">
        <p14:creationId xmlns:p14="http://schemas.microsoft.com/office/powerpoint/2010/main" val="31571190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4A631B-3EDF-6F4E-A1A3-458820745768}"/>
              </a:ext>
            </a:extLst>
          </p:cNvPr>
          <p:cNvSpPr>
            <a:spLocks noGrp="1"/>
          </p:cNvSpPr>
          <p:nvPr>
            <p:ph type="title"/>
          </p:nvPr>
        </p:nvSpPr>
        <p:spPr/>
        <p:txBody>
          <a:bodyPr/>
          <a:lstStyle/>
          <a:p>
            <a:pPr algn="r"/>
            <a:r>
              <a:rPr lang="it-IT"/>
              <a:t>Vivere a colori, </a:t>
            </a:r>
            <a:br>
              <a:rPr lang="it-IT"/>
            </a:br>
            <a:r>
              <a:rPr lang="it-IT"/>
              <a:t>Alessandra Amoroso</a:t>
            </a:r>
          </a:p>
        </p:txBody>
      </p:sp>
      <p:sp>
        <p:nvSpPr>
          <p:cNvPr id="3" name="Segnaposto contenuto 2">
            <a:extLst>
              <a:ext uri="{FF2B5EF4-FFF2-40B4-BE49-F238E27FC236}">
                <a16:creationId xmlns:a16="http://schemas.microsoft.com/office/drawing/2014/main" id="{434D8263-384D-3744-AFCB-A939D4E8082E}"/>
              </a:ext>
            </a:extLst>
          </p:cNvPr>
          <p:cNvSpPr>
            <a:spLocks noGrp="1"/>
          </p:cNvSpPr>
          <p:nvPr>
            <p:ph idx="1"/>
          </p:nvPr>
        </p:nvSpPr>
        <p:spPr>
          <a:xfrm>
            <a:off x="2933700" y="2302328"/>
            <a:ext cx="8770571" cy="4555671"/>
          </a:xfrm>
        </p:spPr>
        <p:txBody>
          <a:bodyPr vert="horz" lIns="91440" tIns="45720" rIns="91440" bIns="45720" rtlCol="0" anchor="t">
            <a:normAutofit fontScale="92500" lnSpcReduction="20000"/>
          </a:bodyPr>
          <a:lstStyle/>
          <a:p>
            <a:pPr marL="0" indent="0" algn="r">
              <a:buNone/>
            </a:pPr>
            <a:r>
              <a:rPr lang="it-IT" sz="3100" i="1"/>
              <a:t>“Baci pensati e mai spesi, sguardi svolti ad orologi appesi”.</a:t>
            </a:r>
          </a:p>
          <a:p>
            <a:pPr marL="0" indent="0">
              <a:buNone/>
            </a:pPr>
            <a:r>
              <a:rPr lang="it-IT" sz="2800"/>
              <a:t>Provo Rabbia perché spesso non si danno quasi mai baci ai propri amici ,genitori ,zii o nonni ed è in questa quarantena che sto capendo quanto sia importante farlo; tristezza perché spesso quando uscivo con i miei amici o anche quando andavo a scuola guardavo spesso l’orologio contando le ore che mancavano per tornare a casa pensando a quanto fosse lunga la giornata, e  ora mi pento di non essermi goduta il tempo ; speranza affinché tutto possa passare velocemente per poter tornare ad abbracciare le mie amiche e i miei amici.</a:t>
            </a:r>
            <a:endParaRPr lang="it-IT" sz="2800">
              <a:cs typeface="Calibri"/>
            </a:endParaRPr>
          </a:p>
        </p:txBody>
      </p:sp>
      <p:sp>
        <p:nvSpPr>
          <p:cNvPr id="4" name="CasellaDiTesto 3">
            <a:extLst>
              <a:ext uri="{FF2B5EF4-FFF2-40B4-BE49-F238E27FC236}">
                <a16:creationId xmlns:a16="http://schemas.microsoft.com/office/drawing/2014/main" id="{F5091C8C-C809-8342-8FDC-3E7F6EFEE647}"/>
              </a:ext>
            </a:extLst>
          </p:cNvPr>
          <p:cNvSpPr txBox="1"/>
          <p:nvPr/>
        </p:nvSpPr>
        <p:spPr>
          <a:xfrm>
            <a:off x="487729" y="794705"/>
            <a:ext cx="3866557" cy="553998"/>
          </a:xfrm>
          <a:prstGeom prst="rect">
            <a:avLst/>
          </a:prstGeom>
          <a:noFill/>
        </p:spPr>
        <p:txBody>
          <a:bodyPr wrap="square" rtlCol="0" anchor="t">
            <a:spAutoFit/>
          </a:bodyPr>
          <a:lstStyle/>
          <a:p>
            <a:pPr algn="l"/>
            <a:r>
              <a:rPr lang="it-IT" sz="3000">
                <a:solidFill>
                  <a:schemeClr val="tx2">
                    <a:lumMod val="75000"/>
                    <a:lumOff val="25000"/>
                  </a:schemeClr>
                </a:solidFill>
              </a:rPr>
              <a:t>Elena Guerra</a:t>
            </a:r>
          </a:p>
        </p:txBody>
      </p:sp>
    </p:spTree>
    <p:extLst>
      <p:ext uri="{BB962C8B-B14F-4D97-AF65-F5344CB8AC3E}">
        <p14:creationId xmlns:p14="http://schemas.microsoft.com/office/powerpoint/2010/main" val="10806738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E380C6-B706-2241-9213-357355E7AACB}"/>
              </a:ext>
            </a:extLst>
          </p:cNvPr>
          <p:cNvSpPr>
            <a:spLocks noGrp="1"/>
          </p:cNvSpPr>
          <p:nvPr>
            <p:ph type="title"/>
          </p:nvPr>
        </p:nvSpPr>
        <p:spPr/>
        <p:txBody>
          <a:bodyPr/>
          <a:lstStyle/>
          <a:p>
            <a:pPr algn="r"/>
            <a:r>
              <a:rPr lang="it-IT"/>
              <a:t>La vita è adesso,</a:t>
            </a:r>
            <a:br>
              <a:rPr lang="it-IT"/>
            </a:br>
            <a:r>
              <a:rPr lang="it-IT"/>
              <a:t>Claudio Baglioni</a:t>
            </a:r>
          </a:p>
        </p:txBody>
      </p:sp>
      <p:sp>
        <p:nvSpPr>
          <p:cNvPr id="3" name="Segnaposto contenuto 2">
            <a:extLst>
              <a:ext uri="{FF2B5EF4-FFF2-40B4-BE49-F238E27FC236}">
                <a16:creationId xmlns:a16="http://schemas.microsoft.com/office/drawing/2014/main" id="{44C36E51-71DF-0347-8EC0-BA9BF1590E59}"/>
              </a:ext>
            </a:extLst>
          </p:cNvPr>
          <p:cNvSpPr>
            <a:spLocks noGrp="1"/>
          </p:cNvSpPr>
          <p:nvPr>
            <p:ph idx="1"/>
          </p:nvPr>
        </p:nvSpPr>
        <p:spPr>
          <a:xfrm>
            <a:off x="2933699" y="2362804"/>
            <a:ext cx="8770571" cy="4495195"/>
          </a:xfrm>
        </p:spPr>
        <p:txBody>
          <a:bodyPr>
            <a:normAutofit fontScale="92500" lnSpcReduction="10000"/>
          </a:bodyPr>
          <a:lstStyle/>
          <a:p>
            <a:pPr marL="0" indent="0" algn="r">
              <a:buNone/>
            </a:pPr>
            <a:r>
              <a:rPr lang="it-IT" sz="2800" i="1"/>
              <a:t>“E ognuno in una stanza, e in una storia […] sei tu che spingi avanti il cuore, ed il lavoro è duro, di essere uomo e non sapere, cosa sarà del futuro […] e i musi di bambini, contro i vetri”.</a:t>
            </a:r>
          </a:p>
          <a:p>
            <a:pPr marL="0" indent="0">
              <a:buNone/>
            </a:pPr>
            <a:r>
              <a:rPr lang="it-IT" sz="2600"/>
              <a:t>La prima frase mi fa pensare a tutti noi chiusi in casa per così tanto tempo, tutti noi con la propria storia divisi dai famigliari pensando che forse non potremmo più rivederli, tanti nonni sono morti. Penso poi ai medici e a tutte quelle persone che in questo periodo sono in prima linea per salvare le nostre vite senza sapere come andrà   realmente; a tutti i bimbi che stanno affrontando coraggiosamente questa reclusione, magari in spazi ristrettissimi dove non hanno posto per giocare e prendere aria.</a:t>
            </a:r>
          </a:p>
        </p:txBody>
      </p:sp>
      <p:sp>
        <p:nvSpPr>
          <p:cNvPr id="4" name="CasellaDiTesto 3">
            <a:extLst>
              <a:ext uri="{FF2B5EF4-FFF2-40B4-BE49-F238E27FC236}">
                <a16:creationId xmlns:a16="http://schemas.microsoft.com/office/drawing/2014/main" id="{4E376348-C853-B546-8EC1-1E8F846418C0}"/>
              </a:ext>
            </a:extLst>
          </p:cNvPr>
          <p:cNvSpPr txBox="1"/>
          <p:nvPr/>
        </p:nvSpPr>
        <p:spPr>
          <a:xfrm>
            <a:off x="487729" y="794705"/>
            <a:ext cx="4773700" cy="553998"/>
          </a:xfrm>
          <a:prstGeom prst="rect">
            <a:avLst/>
          </a:prstGeom>
          <a:noFill/>
        </p:spPr>
        <p:txBody>
          <a:bodyPr wrap="square" rtlCol="0" anchor="t">
            <a:spAutoFit/>
          </a:bodyPr>
          <a:lstStyle/>
          <a:p>
            <a:pPr algn="l"/>
            <a:r>
              <a:rPr lang="it-IT" sz="3000">
                <a:solidFill>
                  <a:schemeClr val="tx2">
                    <a:lumMod val="75000"/>
                    <a:lumOff val="25000"/>
                  </a:schemeClr>
                </a:solidFill>
              </a:rPr>
              <a:t>Margherita </a:t>
            </a:r>
            <a:r>
              <a:rPr lang="it-IT" sz="3000" err="1">
                <a:solidFill>
                  <a:schemeClr val="tx2">
                    <a:lumMod val="75000"/>
                    <a:lumOff val="25000"/>
                  </a:schemeClr>
                </a:solidFill>
              </a:rPr>
              <a:t>Boscarato</a:t>
            </a:r>
          </a:p>
        </p:txBody>
      </p:sp>
    </p:spTree>
    <p:extLst>
      <p:ext uri="{BB962C8B-B14F-4D97-AF65-F5344CB8AC3E}">
        <p14:creationId xmlns:p14="http://schemas.microsoft.com/office/powerpoint/2010/main" val="46549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33A27D-52A5-6F4F-A80C-5029DCBF9CF6}"/>
              </a:ext>
            </a:extLst>
          </p:cNvPr>
          <p:cNvSpPr>
            <a:spLocks noGrp="1"/>
          </p:cNvSpPr>
          <p:nvPr>
            <p:ph type="title"/>
          </p:nvPr>
        </p:nvSpPr>
        <p:spPr/>
        <p:txBody>
          <a:bodyPr/>
          <a:lstStyle/>
          <a:p>
            <a:pPr algn="r"/>
            <a:r>
              <a:rPr lang="it-IT"/>
              <a:t>Stupendo fino a qui, </a:t>
            </a:r>
            <a:br>
              <a:rPr lang="it-IT"/>
            </a:br>
            <a:r>
              <a:rPr lang="it-IT"/>
              <a:t>Alessandra Amoroso</a:t>
            </a:r>
          </a:p>
        </p:txBody>
      </p:sp>
      <p:sp>
        <p:nvSpPr>
          <p:cNvPr id="3" name="Segnaposto contenuto 2">
            <a:extLst>
              <a:ext uri="{FF2B5EF4-FFF2-40B4-BE49-F238E27FC236}">
                <a16:creationId xmlns:a16="http://schemas.microsoft.com/office/drawing/2014/main" id="{288B037E-E401-B14D-BDA0-CD52156766DD}"/>
              </a:ext>
            </a:extLst>
          </p:cNvPr>
          <p:cNvSpPr>
            <a:spLocks noGrp="1"/>
          </p:cNvSpPr>
          <p:nvPr>
            <p:ph idx="1"/>
          </p:nvPr>
        </p:nvSpPr>
        <p:spPr/>
        <p:txBody>
          <a:bodyPr>
            <a:noAutofit/>
          </a:bodyPr>
          <a:lstStyle/>
          <a:p>
            <a:pPr marL="0" indent="0" algn="r">
              <a:buNone/>
            </a:pPr>
            <a:r>
              <a:rPr lang="it-IT" sz="2600" i="1"/>
              <a:t>“Io rifarei tutto, i passi false e litigare, fare di una macchina la casa in cui abitare, stringerti ed avere la certezza che ti sto per perdere, un’altra volta, stupendo fino a qui”.</a:t>
            </a:r>
          </a:p>
          <a:p>
            <a:pPr marL="0" indent="0">
              <a:buNone/>
            </a:pPr>
            <a:r>
              <a:rPr lang="it-IT" sz="2600"/>
              <a:t>Questo pezzo mi fa sentire amata e coccolata, dato che in questo periodo della nostra vita siamo tutti un po’ soli e non possiamo avere dimostrazioni di affetto. E questo mi fa riflettere anche su tutto ciò che prima avevamo di bello e su quanto fossimo fortunati, ma non lo capivamo.</a:t>
            </a:r>
          </a:p>
        </p:txBody>
      </p:sp>
      <p:sp>
        <p:nvSpPr>
          <p:cNvPr id="4" name="CasellaDiTesto 3">
            <a:extLst>
              <a:ext uri="{FF2B5EF4-FFF2-40B4-BE49-F238E27FC236}">
                <a16:creationId xmlns:a16="http://schemas.microsoft.com/office/drawing/2014/main" id="{694A520F-CBB0-824C-B1E0-37BEFC20B4C5}"/>
              </a:ext>
            </a:extLst>
          </p:cNvPr>
          <p:cNvSpPr txBox="1"/>
          <p:nvPr/>
        </p:nvSpPr>
        <p:spPr>
          <a:xfrm>
            <a:off x="487729" y="768096"/>
            <a:ext cx="4516676" cy="553998"/>
          </a:xfrm>
          <a:prstGeom prst="rect">
            <a:avLst/>
          </a:prstGeom>
          <a:noFill/>
        </p:spPr>
        <p:txBody>
          <a:bodyPr wrap="square" rtlCol="0" anchor="t">
            <a:spAutoFit/>
          </a:bodyPr>
          <a:lstStyle/>
          <a:p>
            <a:pPr algn="l"/>
            <a:r>
              <a:rPr lang="it-IT" sz="3000">
                <a:solidFill>
                  <a:schemeClr val="tx2">
                    <a:lumMod val="75000"/>
                    <a:lumOff val="25000"/>
                  </a:schemeClr>
                </a:solidFill>
              </a:rPr>
              <a:t>Agata Penzo</a:t>
            </a:r>
          </a:p>
        </p:txBody>
      </p:sp>
    </p:spTree>
    <p:extLst>
      <p:ext uri="{BB962C8B-B14F-4D97-AF65-F5344CB8AC3E}">
        <p14:creationId xmlns:p14="http://schemas.microsoft.com/office/powerpoint/2010/main" val="29840558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FF13BC-9A7A-4741-A632-5D34EF480D42}"/>
              </a:ext>
            </a:extLst>
          </p:cNvPr>
          <p:cNvSpPr>
            <a:spLocks noGrp="1"/>
          </p:cNvSpPr>
          <p:nvPr>
            <p:ph type="title"/>
          </p:nvPr>
        </p:nvSpPr>
        <p:spPr/>
        <p:txBody>
          <a:bodyPr/>
          <a:lstStyle/>
          <a:p>
            <a:pPr algn="r"/>
            <a:r>
              <a:rPr lang="it-IT" err="1"/>
              <a:t>Dressed</a:t>
            </a:r>
            <a:r>
              <a:rPr lang="it-IT"/>
              <a:t> in black, </a:t>
            </a:r>
            <a:br>
              <a:rPr lang="it-IT"/>
            </a:br>
            <a:r>
              <a:rPr lang="it-IT"/>
              <a:t>Sia </a:t>
            </a:r>
          </a:p>
        </p:txBody>
      </p:sp>
      <p:sp>
        <p:nvSpPr>
          <p:cNvPr id="3" name="Segnaposto contenuto 2">
            <a:extLst>
              <a:ext uri="{FF2B5EF4-FFF2-40B4-BE49-F238E27FC236}">
                <a16:creationId xmlns:a16="http://schemas.microsoft.com/office/drawing/2014/main" id="{156BADE2-4807-054E-B70B-CD751E265034}"/>
              </a:ext>
            </a:extLst>
          </p:cNvPr>
          <p:cNvSpPr>
            <a:spLocks noGrp="1"/>
          </p:cNvSpPr>
          <p:nvPr>
            <p:ph idx="1"/>
          </p:nvPr>
        </p:nvSpPr>
        <p:spPr/>
        <p:txBody>
          <a:bodyPr>
            <a:normAutofit fontScale="92500" lnSpcReduction="10000"/>
          </a:bodyPr>
          <a:lstStyle/>
          <a:p>
            <a:pPr marL="0" indent="0" algn="r">
              <a:buNone/>
            </a:pPr>
            <a:r>
              <a:rPr lang="it-IT" i="1"/>
              <a:t>“Hai preso la mia mano nella tua, hai iniziato a buttare giu i miei muri, e hai ricoperto il mio cuore di baci, credevo che la tua vita si fosse dimenticata di me non aveva visto le mie lacrime, aveva ignorato le mie grida, la vita mi aveva spezzato il cuore e lo spirito e poi sei arrivato tu, hai calmato le mie paure e mi hai fatto ridere e poi mi hai ricoperto il cuore di baci”.</a:t>
            </a:r>
          </a:p>
          <a:p>
            <a:pPr marL="0" indent="0">
              <a:buNone/>
            </a:pPr>
            <a:r>
              <a:rPr lang="it-IT" sz="2200"/>
              <a:t>Io ho capito che tutti noi vogliamo sempre che le cose restino uguali, accettando anche di vivere nell’infelicità perché abbiamo paura dei cambiamenti. Adesso la vita di tutti noi è stata stravolta da cambiamenti e ci sembra di vivere una realtà che non ci appartiene più. Ci saranno sempre continui cambiamenti nella vita, nuove strade da intraprendere e, secondo me, non bisogna spaventarsi, ma affrontarli sempre.</a:t>
            </a:r>
          </a:p>
        </p:txBody>
      </p:sp>
      <p:sp>
        <p:nvSpPr>
          <p:cNvPr id="4" name="CasellaDiTesto 3">
            <a:extLst>
              <a:ext uri="{FF2B5EF4-FFF2-40B4-BE49-F238E27FC236}">
                <a16:creationId xmlns:a16="http://schemas.microsoft.com/office/drawing/2014/main" id="{C7D88BA7-BC08-1D4D-BCBF-242A97579F70}"/>
              </a:ext>
            </a:extLst>
          </p:cNvPr>
          <p:cNvSpPr txBox="1"/>
          <p:nvPr/>
        </p:nvSpPr>
        <p:spPr>
          <a:xfrm>
            <a:off x="5178576" y="2517624"/>
            <a:ext cx="1828800" cy="553998"/>
          </a:xfrm>
          <a:prstGeom prst="rect">
            <a:avLst/>
          </a:prstGeom>
          <a:noFill/>
        </p:spPr>
        <p:txBody>
          <a:bodyPr wrap="square" rtlCol="0">
            <a:spAutoFit/>
          </a:bodyPr>
          <a:lstStyle/>
          <a:p>
            <a:pPr algn="l"/>
            <a:endParaRPr lang="it-IT" sz="3000"/>
          </a:p>
        </p:txBody>
      </p:sp>
      <p:sp>
        <p:nvSpPr>
          <p:cNvPr id="5" name="CasellaDiTesto 4">
            <a:extLst>
              <a:ext uri="{FF2B5EF4-FFF2-40B4-BE49-F238E27FC236}">
                <a16:creationId xmlns:a16="http://schemas.microsoft.com/office/drawing/2014/main" id="{0CD8BD59-3166-174E-8D40-B7287CF4DF81}"/>
              </a:ext>
            </a:extLst>
          </p:cNvPr>
          <p:cNvSpPr txBox="1"/>
          <p:nvPr/>
        </p:nvSpPr>
        <p:spPr>
          <a:xfrm>
            <a:off x="487729" y="768096"/>
            <a:ext cx="4471319" cy="553998"/>
          </a:xfrm>
          <a:prstGeom prst="rect">
            <a:avLst/>
          </a:prstGeom>
          <a:noFill/>
        </p:spPr>
        <p:txBody>
          <a:bodyPr wrap="square" rtlCol="0" anchor="t">
            <a:spAutoFit/>
          </a:bodyPr>
          <a:lstStyle/>
          <a:p>
            <a:pPr algn="l"/>
            <a:r>
              <a:rPr lang="it-IT" sz="3000">
                <a:solidFill>
                  <a:schemeClr val="tx2">
                    <a:lumMod val="75000"/>
                    <a:lumOff val="25000"/>
                  </a:schemeClr>
                </a:solidFill>
              </a:rPr>
              <a:t>Joy </a:t>
            </a:r>
            <a:r>
              <a:rPr lang="it-IT" sz="3000" err="1">
                <a:solidFill>
                  <a:schemeClr val="tx2">
                    <a:lumMod val="75000"/>
                    <a:lumOff val="25000"/>
                  </a:schemeClr>
                </a:solidFill>
              </a:rPr>
              <a:t>Iyen</a:t>
            </a:r>
            <a:endParaRPr lang="it-IT" sz="3000" err="1">
              <a:solidFill>
                <a:schemeClr val="tx2">
                  <a:lumMod val="75000"/>
                  <a:lumOff val="25000"/>
                </a:schemeClr>
              </a:solidFill>
              <a:cs typeface="Calibri"/>
            </a:endParaRPr>
          </a:p>
        </p:txBody>
      </p:sp>
    </p:spTree>
    <p:extLst>
      <p:ext uri="{BB962C8B-B14F-4D97-AF65-F5344CB8AC3E}">
        <p14:creationId xmlns:p14="http://schemas.microsoft.com/office/powerpoint/2010/main" val="1090339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05EA80-6F60-0F4A-8FF6-121D34C31063}"/>
              </a:ext>
            </a:extLst>
          </p:cNvPr>
          <p:cNvSpPr>
            <a:spLocks noGrp="1"/>
          </p:cNvSpPr>
          <p:nvPr>
            <p:ph type="title"/>
          </p:nvPr>
        </p:nvSpPr>
        <p:spPr/>
        <p:txBody>
          <a:bodyPr/>
          <a:lstStyle/>
          <a:p>
            <a:pPr algn="r"/>
            <a:r>
              <a:rPr lang="it-IT"/>
              <a:t>Ogni volta,</a:t>
            </a:r>
            <a:br>
              <a:rPr lang="it-IT"/>
            </a:br>
            <a:r>
              <a:rPr lang="it-IT"/>
              <a:t>Benji &amp; Fede</a:t>
            </a:r>
          </a:p>
        </p:txBody>
      </p:sp>
      <p:sp>
        <p:nvSpPr>
          <p:cNvPr id="3" name="Segnaposto contenuto 2">
            <a:extLst>
              <a:ext uri="{FF2B5EF4-FFF2-40B4-BE49-F238E27FC236}">
                <a16:creationId xmlns:a16="http://schemas.microsoft.com/office/drawing/2014/main" id="{AEF49584-9A34-E04A-BE32-9C66AB6EF477}"/>
              </a:ext>
            </a:extLst>
          </p:cNvPr>
          <p:cNvSpPr>
            <a:spLocks noGrp="1"/>
          </p:cNvSpPr>
          <p:nvPr>
            <p:ph idx="1"/>
          </p:nvPr>
        </p:nvSpPr>
        <p:spPr/>
        <p:txBody>
          <a:bodyPr>
            <a:noAutofit/>
          </a:bodyPr>
          <a:lstStyle/>
          <a:p>
            <a:pPr marL="0" indent="0" algn="r">
              <a:buNone/>
            </a:pPr>
            <a:r>
              <a:rPr lang="it-IT" sz="2800" i="1"/>
              <a:t>“La mattina mi sveglio, scendo e spengo la tv per trovare i tuoi silenzi ora che non li sento più”.</a:t>
            </a:r>
          </a:p>
          <a:p>
            <a:pPr marL="0" indent="0">
              <a:buNone/>
            </a:pPr>
            <a:r>
              <a:rPr lang="it-IT" sz="2800"/>
              <a:t>Queste parole mi fanno venire in mente tutti i momenti felici che ho vissuto e anche quelli brutti; in particolare, mi aiuta a sopportare questi giorni in cui non posso vedere mio padre per colpa del </a:t>
            </a:r>
            <a:r>
              <a:rPr lang="it-IT" sz="2800" err="1"/>
              <a:t>Coronavirus</a:t>
            </a:r>
            <a:r>
              <a:rPr lang="it-IT" sz="2800"/>
              <a:t>.</a:t>
            </a:r>
          </a:p>
          <a:p>
            <a:pPr marL="0" indent="0">
              <a:buNone/>
            </a:pPr>
            <a:endParaRPr lang="it-IT" sz="2800"/>
          </a:p>
        </p:txBody>
      </p:sp>
      <p:sp>
        <p:nvSpPr>
          <p:cNvPr id="4" name="CasellaDiTesto 3">
            <a:extLst>
              <a:ext uri="{FF2B5EF4-FFF2-40B4-BE49-F238E27FC236}">
                <a16:creationId xmlns:a16="http://schemas.microsoft.com/office/drawing/2014/main" id="{FECB3D3A-C6DF-D940-AD81-05C74B6A2B83}"/>
              </a:ext>
            </a:extLst>
          </p:cNvPr>
          <p:cNvSpPr txBox="1"/>
          <p:nvPr/>
        </p:nvSpPr>
        <p:spPr>
          <a:xfrm>
            <a:off x="487729" y="768096"/>
            <a:ext cx="4149876" cy="553998"/>
          </a:xfrm>
          <a:prstGeom prst="rect">
            <a:avLst/>
          </a:prstGeom>
          <a:noFill/>
        </p:spPr>
        <p:txBody>
          <a:bodyPr wrap="square" rtlCol="0" anchor="t">
            <a:spAutoFit/>
          </a:bodyPr>
          <a:lstStyle/>
          <a:p>
            <a:pPr algn="l"/>
            <a:r>
              <a:rPr lang="it-IT" sz="3000">
                <a:solidFill>
                  <a:schemeClr val="tx2">
                    <a:lumMod val="75000"/>
                    <a:lumOff val="25000"/>
                  </a:schemeClr>
                </a:solidFill>
              </a:rPr>
              <a:t>Sara Lazzarini</a:t>
            </a:r>
          </a:p>
        </p:txBody>
      </p:sp>
    </p:spTree>
    <p:extLst>
      <p:ext uri="{BB962C8B-B14F-4D97-AF65-F5344CB8AC3E}">
        <p14:creationId xmlns:p14="http://schemas.microsoft.com/office/powerpoint/2010/main" val="41051815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Sfumato">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22</Slides>
  <Notes>0</Notes>
  <HiddenSlides>0</HiddenSlide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Sfumato</vt:lpstr>
      <vt:lpstr>LE CANZONI IN QUARANTENA</vt:lpstr>
      <vt:lpstr>ANNO SCOLASTICO 2019/2020</vt:lpstr>
      <vt:lpstr>Fiori di Chernobyl,  Mr.Rain</vt:lpstr>
      <vt:lpstr>Buongiorno, Alessandra Amoroso </vt:lpstr>
      <vt:lpstr>Vivere a colori,  Alessandra Amoroso</vt:lpstr>
      <vt:lpstr>La vita è adesso, Claudio Baglioni</vt:lpstr>
      <vt:lpstr>Stupendo fino a qui,  Alessandra Amoroso</vt:lpstr>
      <vt:lpstr>Dressed in black,  Sia </vt:lpstr>
      <vt:lpstr>Ogni volta, Benji &amp; Fede</vt:lpstr>
      <vt:lpstr>La complicità, Carmen ferrari</vt:lpstr>
      <vt:lpstr>A million dreams, Pink</vt:lpstr>
      <vt:lpstr>А я её, Jah Khalib </vt:lpstr>
      <vt:lpstr>Mistery of love, Sufjan Stevens</vt:lpstr>
      <vt:lpstr>Dammi solo un minuto, I Pooh</vt:lpstr>
      <vt:lpstr>Gente che spera, Articolo 31 </vt:lpstr>
      <vt:lpstr>Before you go, Lewis Capaldi</vt:lpstr>
      <vt:lpstr>Follow the sun, Xavier Rudd</vt:lpstr>
      <vt:lpstr>Everybody’ s changing,  Keane</vt:lpstr>
      <vt:lpstr>Navi, Daniele Silvestri</vt:lpstr>
      <vt:lpstr>Viceversa, Francesco Gabbani</vt:lpstr>
      <vt:lpstr>Little do you know,  Alex e Sierra</vt:lpstr>
      <vt:lpstr>Ritornerà l'abbraccio tra la gente Il sole sulla pelle. Tornerà la libertà di correre per strada. Baciarsi alla fermata e a un tratto Guardarsi negli occhi per poi dire: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CANZONI IN QUARANTENA</dc:title>
  <dc:creator>BIASIOLO SOFIA LUDOVICA</dc:creator>
  <cp:lastModifiedBy>BIASIOLO SOFIA LUDOVICA</cp:lastModifiedBy>
  <cp:revision>3</cp:revision>
  <dcterms:created xsi:type="dcterms:W3CDTF">2020-05-03T10:47:35Z</dcterms:created>
  <dcterms:modified xsi:type="dcterms:W3CDTF">2020-05-18T11:36:41Z</dcterms:modified>
</cp:coreProperties>
</file>