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slideshow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1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00FF"/>
    <a:srgbClr val="FF66CC"/>
    <a:srgbClr val="00CC00"/>
    <a:srgbClr val="00FF00"/>
    <a:srgbClr val="FF505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" y="6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D6F21-E6D3-497B-B93C-501CB23ABD97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68598-660A-45FF-9AC8-3A323247C61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9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5805264"/>
            <a:ext cx="6400800" cy="792088"/>
          </a:xfrm>
        </p:spPr>
        <p:txBody>
          <a:bodyPr>
            <a:noAutofit/>
          </a:bodyPr>
          <a:lstStyle/>
          <a:p>
            <a:r>
              <a:rPr lang="it-IT" sz="1400" dirty="0" smtClean="0">
                <a:solidFill>
                  <a:srgbClr val="0066FF"/>
                </a:solidFill>
              </a:rPr>
              <a:t>ICVIAFOSCOLO</a:t>
            </a:r>
          </a:p>
          <a:p>
            <a:r>
              <a:rPr lang="it-IT" sz="1400" dirty="0" smtClean="0">
                <a:solidFill>
                  <a:srgbClr val="0066FF"/>
                </a:solidFill>
              </a:rPr>
              <a:t>Classe 3^H  Scuola A. Manzoni </a:t>
            </a:r>
          </a:p>
          <a:p>
            <a:r>
              <a:rPr lang="it-IT" sz="1400" dirty="0" smtClean="0">
                <a:solidFill>
                  <a:srgbClr val="0066FF"/>
                </a:solidFill>
              </a:rPr>
              <a:t>Anno scolastico 2019-2020</a:t>
            </a:r>
          </a:p>
          <a:p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67544" y="548680"/>
            <a:ext cx="7464666" cy="1446550"/>
          </a:xfrm>
          <a:prstGeom prst="rect">
            <a:avLst/>
          </a:prstGeom>
          <a:noFill/>
          <a:scene3d>
            <a:camera prst="orthographicFront"/>
            <a:lightRig rig="brightRoom" dir="t"/>
          </a:scene3d>
          <a:sp3d>
            <a:bevelT w="152400" h="50800" prst="softRound"/>
          </a:sp3d>
        </p:spPr>
        <p:txBody>
          <a:bodyPr wrap="square" lIns="91440" tIns="45720" rIns="91440" bIns="45720">
            <a:spAutoFit/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t-IT" sz="4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 SCUOLA NON SI FERMA, </a:t>
            </a:r>
          </a:p>
          <a:p>
            <a:pPr algn="ctr"/>
            <a:r>
              <a:rPr lang="it-IT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 TERRA NON ASPETTA!</a:t>
            </a:r>
            <a:endParaRPr lang="it-IT" sz="4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060848"/>
            <a:ext cx="3672408" cy="1987715"/>
          </a:xfrm>
          <a:prstGeom prst="rect">
            <a:avLst/>
          </a:prstGeom>
          <a:noFill/>
          <a:ln w="25400">
            <a:solidFill>
              <a:srgbClr val="0066FF"/>
            </a:solidFill>
            <a:prstDash val="sysDot"/>
            <a:bevel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420" y="3501008"/>
            <a:ext cx="4270628" cy="2016224"/>
          </a:xfrm>
          <a:prstGeom prst="rect">
            <a:avLst/>
          </a:prstGeom>
          <a:noFill/>
          <a:ln w="25400" cap="rnd">
            <a:solidFill>
              <a:srgbClr val="0066FF"/>
            </a:solidFill>
            <a:prstDash val="sysDot"/>
            <a:bevel/>
            <a:headEnd/>
            <a:tailEnd/>
          </a:ln>
        </p:spPr>
      </p:pic>
      <p:sp>
        <p:nvSpPr>
          <p:cNvPr id="8" name="Rettangolo 7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it-IT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076056" y="4221088"/>
            <a:ext cx="2952328" cy="1800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Pour">
              <a:avLst>
                <a:gd name="adj1" fmla="val 9553805"/>
                <a:gd name="adj2" fmla="val 54920"/>
              </a:avLst>
            </a:prstTxWarp>
            <a:spAutoFit/>
          </a:bodyPr>
          <a:lstStyle/>
          <a:p>
            <a:pPr algn="ctr"/>
            <a:r>
              <a:rPr lang="it-IT" sz="8800" b="1" spc="300" dirty="0" smtClean="0">
                <a:ln w="11430" cmpd="sng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vicini</a:t>
            </a:r>
          </a:p>
          <a:p>
            <a:pPr algn="ctr"/>
            <a:r>
              <a:rPr lang="it-IT" sz="7200" b="1" spc="300" dirty="0" smtClean="0">
                <a:ln w="11430" cmpd="sng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s</a:t>
            </a:r>
            <a:r>
              <a:rPr lang="it-IT" sz="7200" b="1" cap="none" spc="300" dirty="0" smtClean="0">
                <a:ln w="11430" cmpd="sng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empre! </a:t>
            </a:r>
            <a:endParaRPr lang="it-IT" sz="7200" b="1" cap="none" spc="300" dirty="0">
              <a:ln w="11430" cmpd="sng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5616" y="5085184"/>
            <a:ext cx="1512168" cy="422722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Cecilia L. R.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43608" y="5517232"/>
            <a:ext cx="6984776" cy="1152128"/>
          </a:xfrm>
        </p:spPr>
        <p:txBody>
          <a:bodyPr>
            <a:noAutofit/>
          </a:bodyPr>
          <a:lstStyle/>
          <a:p>
            <a:r>
              <a:rPr lang="it-IT" sz="1600" dirty="0" smtClean="0"/>
              <a:t>Il nostro </a:t>
            </a:r>
            <a:r>
              <a:rPr lang="it-IT" sz="1600" b="1" dirty="0" smtClean="0">
                <a:solidFill>
                  <a:srgbClr val="0070C0"/>
                </a:solidFill>
              </a:rPr>
              <a:t>Pianeta</a:t>
            </a:r>
            <a:r>
              <a:rPr lang="it-IT" sz="1600" dirty="0" smtClean="0"/>
              <a:t> è sofferente e  da ogni parte si alza il suo grido di aiuto,</a:t>
            </a:r>
          </a:p>
          <a:p>
            <a:r>
              <a:rPr lang="it-IT" sz="1600" dirty="0" smtClean="0"/>
              <a:t>non possiamo non capire! La sofferenza della </a:t>
            </a:r>
            <a:r>
              <a:rPr lang="it-IT" sz="1600" dirty="0" smtClean="0">
                <a:solidFill>
                  <a:srgbClr val="0066FF"/>
                </a:solidFill>
              </a:rPr>
              <a:t>Terra</a:t>
            </a:r>
            <a:r>
              <a:rPr lang="it-IT" sz="1600" dirty="0" smtClean="0"/>
              <a:t> è un male per tutti i popoli che la abitano. </a:t>
            </a:r>
            <a:r>
              <a:rPr lang="it-IT" sz="1600" dirty="0" smtClean="0">
                <a:solidFill>
                  <a:srgbClr val="FF0000"/>
                </a:solidFill>
              </a:rPr>
              <a:t>Basta aspettare,  ora bisogna solo agire!</a:t>
            </a:r>
            <a:endParaRPr lang="it-IT" sz="16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Casa\Desktop\DIDATTICA A DISTANZA\EARTH DAY - DISEGNI\CECIL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034660" y="-730403"/>
            <a:ext cx="4896544" cy="6734631"/>
          </a:xfrm>
          <a:prstGeom prst="rect">
            <a:avLst/>
          </a:prstGeom>
          <a:noFill/>
          <a:ln w="22225">
            <a:solidFill>
              <a:srgbClr val="0066FF"/>
            </a:solidFill>
            <a:prstDash val="sysDot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Tommaso P.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TOMMASO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1" b="51"/>
          <a:stretch>
            <a:fillRect/>
          </a:stretch>
        </p:blipFill>
        <p:spPr>
          <a:xfrm>
            <a:off x="1411487" y="482550"/>
            <a:ext cx="6040833" cy="4530625"/>
          </a:xfrm>
          <a:ln w="22225">
            <a:solidFill>
              <a:srgbClr val="0066FF"/>
            </a:solidFill>
            <a:prstDash val="sysDot"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588024" cy="804862"/>
          </a:xfrm>
        </p:spPr>
        <p:txBody>
          <a:bodyPr>
            <a:noAutofit/>
          </a:bodyPr>
          <a:lstStyle/>
          <a:p>
            <a:r>
              <a:rPr lang="it-IT" sz="1600" dirty="0" smtClean="0"/>
              <a:t>L’arcobaleno di colori che abbraccia la </a:t>
            </a:r>
            <a:r>
              <a:rPr lang="it-IT" sz="1600" dirty="0" smtClean="0">
                <a:solidFill>
                  <a:srgbClr val="0066FF"/>
                </a:solidFill>
              </a:rPr>
              <a:t>Terra</a:t>
            </a:r>
            <a:r>
              <a:rPr lang="it-IT" sz="1600" dirty="0" smtClean="0"/>
              <a:t> ci vuole spronare ad assumere atteggiamenti e comportamenti più responsabili.</a:t>
            </a:r>
          </a:p>
          <a:p>
            <a:pPr algn="ctr"/>
            <a:r>
              <a:rPr lang="it-IT" sz="18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it-IT" sz="1800" b="1" dirty="0" smtClean="0">
                <a:solidFill>
                  <a:srgbClr val="FF0000"/>
                </a:solidFill>
              </a:rPr>
              <a:t>N</a:t>
            </a:r>
            <a:r>
              <a:rPr lang="it-IT" sz="1800" b="1" dirty="0" smtClean="0">
                <a:solidFill>
                  <a:srgbClr val="00B050"/>
                </a:solidFill>
              </a:rPr>
              <a:t>D</a:t>
            </a:r>
            <a:r>
              <a:rPr lang="it-IT" sz="1800" b="1" dirty="0" smtClean="0">
                <a:solidFill>
                  <a:srgbClr val="FFFF00"/>
                </a:solidFill>
              </a:rPr>
              <a:t>R</a:t>
            </a:r>
            <a:r>
              <a:rPr lang="it-IT" sz="1800" b="1" dirty="0" smtClean="0">
                <a:solidFill>
                  <a:srgbClr val="C00000"/>
                </a:solidFill>
              </a:rPr>
              <a:t>À</a:t>
            </a:r>
            <a:r>
              <a:rPr lang="it-IT" sz="1800" b="1" dirty="0" smtClean="0"/>
              <a:t>   </a:t>
            </a:r>
            <a:r>
              <a:rPr lang="it-IT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it-IT" sz="1800" b="1" dirty="0" smtClean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it-IT" sz="1800" b="1" dirty="0" smtClean="0">
                <a:solidFill>
                  <a:srgbClr val="FFC000"/>
                </a:solidFill>
              </a:rPr>
              <a:t>T</a:t>
            </a:r>
            <a:r>
              <a:rPr lang="it-IT" sz="1800" b="1" dirty="0" smtClean="0">
                <a:solidFill>
                  <a:srgbClr val="7030A0"/>
                </a:solidFill>
              </a:rPr>
              <a:t>T</a:t>
            </a:r>
            <a:r>
              <a:rPr lang="it-IT" sz="1800" b="1" dirty="0" smtClean="0">
                <a:solidFill>
                  <a:srgbClr val="FF0000"/>
                </a:solidFill>
              </a:rPr>
              <a:t>O</a:t>
            </a:r>
            <a:r>
              <a:rPr lang="it-IT" sz="1800" b="1" dirty="0" smtClean="0"/>
              <a:t> </a:t>
            </a:r>
            <a:r>
              <a:rPr lang="it-IT" sz="1800" b="1" dirty="0" smtClean="0">
                <a:solidFill>
                  <a:srgbClr val="00CC00"/>
                </a:solidFill>
              </a:rPr>
              <a:t>B</a:t>
            </a:r>
            <a:r>
              <a:rPr lang="it-IT" sz="1800" b="1" dirty="0" smtClean="0">
                <a:solidFill>
                  <a:srgbClr val="0066FF"/>
                </a:solidFill>
              </a:rPr>
              <a:t>E</a:t>
            </a:r>
            <a:r>
              <a:rPr lang="it-IT" sz="1800" b="1" dirty="0" smtClean="0">
                <a:solidFill>
                  <a:srgbClr val="FF5050"/>
                </a:solidFill>
              </a:rPr>
              <a:t>N</a:t>
            </a:r>
            <a:r>
              <a:rPr lang="it-IT" sz="1800" b="1" dirty="0" smtClean="0">
                <a:solidFill>
                  <a:srgbClr val="FF3300"/>
                </a:solidFill>
              </a:rPr>
              <a:t>E</a:t>
            </a:r>
            <a:r>
              <a:rPr lang="it-IT" sz="1800" b="1" dirty="0" smtClean="0"/>
              <a:t>!</a:t>
            </a:r>
            <a:endParaRPr lang="it-IT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16016" y="5661248"/>
            <a:ext cx="1296144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Diego P.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148064" y="1844824"/>
            <a:ext cx="3456384" cy="187220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it-IT" sz="1800" dirty="0" smtClean="0"/>
              <a:t>La </a:t>
            </a:r>
            <a:r>
              <a:rPr lang="it-IT" sz="1800" b="1" dirty="0" smtClean="0">
                <a:solidFill>
                  <a:srgbClr val="0066FF"/>
                </a:solidFill>
              </a:rPr>
              <a:t>Terra</a:t>
            </a:r>
            <a:r>
              <a:rPr lang="it-IT" sz="1800" dirty="0" smtClean="0"/>
              <a:t> ha la forma di un </a:t>
            </a:r>
            <a:r>
              <a:rPr lang="it-IT" sz="1800" b="1" dirty="0" smtClean="0">
                <a:solidFill>
                  <a:srgbClr val="FF0000"/>
                </a:solidFill>
              </a:rPr>
              <a:t>CUORE.</a:t>
            </a:r>
          </a:p>
          <a:p>
            <a:pPr algn="ctr"/>
            <a:endParaRPr lang="it-IT" sz="18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1800" dirty="0" smtClean="0"/>
              <a:t>Un avvertimento, un consiglio </a:t>
            </a:r>
          </a:p>
          <a:p>
            <a:pPr algn="ctr"/>
            <a:r>
              <a:rPr lang="it-IT" sz="1800" dirty="0" smtClean="0"/>
              <a:t>a fare ogni giorno, scelte corrette.</a:t>
            </a:r>
          </a:p>
          <a:p>
            <a:pPr algn="ctr"/>
            <a:endParaRPr lang="it-IT" sz="1800" dirty="0" smtClean="0"/>
          </a:p>
          <a:p>
            <a:pPr algn="ctr"/>
            <a:r>
              <a:rPr lang="it-IT" sz="1800" dirty="0" smtClean="0"/>
              <a:t>Pensare non solo  con la testa, ma anche con il </a:t>
            </a:r>
            <a:r>
              <a:rPr lang="it-IT" sz="1800" dirty="0" smtClean="0">
                <a:solidFill>
                  <a:srgbClr val="FF0000"/>
                </a:solidFill>
              </a:rPr>
              <a:t>CUORE</a:t>
            </a:r>
          </a:p>
          <a:p>
            <a:endParaRPr lang="it-IT" sz="1800" dirty="0" smtClean="0"/>
          </a:p>
        </p:txBody>
      </p:sp>
      <p:pic>
        <p:nvPicPr>
          <p:cNvPr id="1026" name="Picture 2" descr="C:\Users\Casa\Desktop\DIDATTICA A DISTANZA\EARTH DAY - DISEGNI\DIE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510" y="404664"/>
            <a:ext cx="4107498" cy="5832648"/>
          </a:xfrm>
          <a:prstGeom prst="rect">
            <a:avLst/>
          </a:prstGeom>
          <a:noFill/>
          <a:ln w="28575">
            <a:solidFill>
              <a:srgbClr val="0066FF"/>
            </a:solidFill>
            <a:prstDash val="sysDot"/>
          </a:ln>
        </p:spPr>
      </p:pic>
      <p:sp>
        <p:nvSpPr>
          <p:cNvPr id="9" name="Cuore 8"/>
          <p:cNvSpPr/>
          <p:nvPr/>
        </p:nvSpPr>
        <p:spPr>
          <a:xfrm>
            <a:off x="6156176" y="4077072"/>
            <a:ext cx="1368152" cy="1152128"/>
          </a:xfrm>
          <a:prstGeom prst="heart">
            <a:avLst/>
          </a:prstGeom>
          <a:gradFill>
            <a:gsLst>
              <a:gs pos="0">
                <a:srgbClr val="A603AB">
                  <a:alpha val="30000"/>
                </a:srgbClr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7664" y="5013176"/>
            <a:ext cx="1440160" cy="354162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FF"/>
                </a:solidFill>
              </a:rPr>
              <a:t>Leonardo P.</a:t>
            </a:r>
            <a:endParaRPr lang="it-IT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Leonardo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1" b="51"/>
          <a:stretch>
            <a:fillRect/>
          </a:stretch>
        </p:blipFill>
        <p:spPr>
          <a:xfrm>
            <a:off x="1547664" y="512676"/>
            <a:ext cx="5875040" cy="4406280"/>
          </a:xfrm>
          <a:ln w="28575" cap="rnd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03648" y="5373216"/>
            <a:ext cx="6480720" cy="936104"/>
          </a:xfrm>
        </p:spPr>
        <p:txBody>
          <a:bodyPr>
            <a:normAutofit/>
          </a:bodyPr>
          <a:lstStyle/>
          <a:p>
            <a:r>
              <a:rPr lang="it-IT" sz="1900" dirty="0" smtClean="0"/>
              <a:t>Alcune attività dell’uomo stanno facendo soffrire il </a:t>
            </a:r>
            <a:r>
              <a:rPr lang="it-IT" sz="1900" b="1" dirty="0" smtClean="0">
                <a:solidFill>
                  <a:srgbClr val="0070C0"/>
                </a:solidFill>
              </a:rPr>
              <a:t>Pianeta</a:t>
            </a:r>
            <a:r>
              <a:rPr lang="it-IT" sz="1900" dirty="0" smtClean="0"/>
              <a:t>. </a:t>
            </a:r>
          </a:p>
          <a:p>
            <a:pPr algn="ctr"/>
            <a:r>
              <a:rPr lang="it-IT" sz="2000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si può continuare così!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6165304"/>
            <a:ext cx="1800200" cy="422722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Sofia  R.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Sofia Risi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1" b="51"/>
          <a:stretch>
            <a:fillRect/>
          </a:stretch>
        </p:blipFill>
        <p:spPr>
          <a:xfrm rot="5400000">
            <a:off x="-120522" y="992729"/>
            <a:ext cx="5856651" cy="4392488"/>
          </a:xfrm>
          <a:ln w="22225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64088" y="2276872"/>
            <a:ext cx="3168352" cy="2088232"/>
          </a:xfrm>
        </p:spPr>
        <p:txBody>
          <a:bodyPr>
            <a:noAutofit/>
          </a:bodyPr>
          <a:lstStyle/>
          <a:p>
            <a:r>
              <a:rPr lang="it-IT" sz="1800" dirty="0" smtClean="0"/>
              <a:t>La </a:t>
            </a:r>
            <a:r>
              <a:rPr lang="it-IT" sz="2000" b="1" dirty="0" smtClean="0">
                <a:solidFill>
                  <a:srgbClr val="FF5050"/>
                </a:solidFill>
              </a:rPr>
              <a:t>rinascita</a:t>
            </a:r>
            <a:r>
              <a:rPr lang="it-IT" sz="1800" dirty="0" smtClean="0"/>
              <a:t> per un </a:t>
            </a:r>
            <a:r>
              <a:rPr lang="it-IT" sz="1800" b="1" dirty="0" smtClean="0">
                <a:solidFill>
                  <a:srgbClr val="00B0F0"/>
                </a:solidFill>
              </a:rPr>
              <a:t>MONDO</a:t>
            </a:r>
            <a:r>
              <a:rPr lang="it-IT" sz="1800" dirty="0" smtClean="0"/>
              <a:t> più pulito è possibile!</a:t>
            </a:r>
          </a:p>
          <a:p>
            <a:r>
              <a:rPr lang="it-IT" sz="1800" dirty="0" smtClean="0"/>
              <a:t>La Terra ha bisogno di tutto il nostro </a:t>
            </a:r>
            <a:r>
              <a:rPr lang="it-IT" sz="1800" b="1" dirty="0" smtClean="0">
                <a:solidFill>
                  <a:srgbClr val="FF0000"/>
                </a:solidFill>
              </a:rPr>
              <a:t>AMORE</a:t>
            </a:r>
            <a:r>
              <a:rPr lang="it-IT" sz="1800" dirty="0" smtClean="0"/>
              <a:t>, </a:t>
            </a:r>
          </a:p>
          <a:p>
            <a:r>
              <a:rPr lang="it-IT" sz="1800" dirty="0" smtClean="0"/>
              <a:t>di infinita </a:t>
            </a:r>
            <a:r>
              <a:rPr lang="it-IT" sz="1800" b="1" dirty="0" smtClean="0">
                <a:solidFill>
                  <a:srgbClr val="FF5050"/>
                </a:solidFill>
              </a:rPr>
              <a:t>PROTEZIONE</a:t>
            </a:r>
            <a:r>
              <a:rPr lang="it-IT" sz="1800" dirty="0" smtClean="0"/>
              <a:t> e </a:t>
            </a:r>
          </a:p>
          <a:p>
            <a:r>
              <a:rPr lang="it-IT" sz="1800" dirty="0" smtClean="0"/>
              <a:t>di tanta </a:t>
            </a:r>
            <a:r>
              <a:rPr lang="it-IT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CURA.</a:t>
            </a:r>
            <a:endParaRPr lang="it-IT" sz="1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52120" y="6309320"/>
            <a:ext cx="2491680" cy="450106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Serena Linda T.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11560" y="1124744"/>
            <a:ext cx="3456384" cy="3960440"/>
          </a:xfrm>
        </p:spPr>
        <p:txBody>
          <a:bodyPr>
            <a:normAutofit fontScale="92500" lnSpcReduction="10000"/>
          </a:bodyPr>
          <a:lstStyle/>
          <a:p>
            <a:endParaRPr lang="it-IT" dirty="0" smtClean="0"/>
          </a:p>
          <a:p>
            <a:pPr>
              <a:lnSpc>
                <a:spcPct val="150000"/>
              </a:lnSpc>
            </a:pPr>
            <a:r>
              <a:rPr lang="it-IT" sz="1900" dirty="0" smtClean="0"/>
              <a:t>La</a:t>
            </a:r>
            <a:r>
              <a:rPr lang="it-IT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900" b="1" dirty="0" smtClean="0">
                <a:solidFill>
                  <a:srgbClr val="0070C0"/>
                </a:solidFill>
              </a:rPr>
              <a:t>Terra</a:t>
            </a:r>
            <a:r>
              <a:rPr lang="it-IT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900" dirty="0" smtClean="0"/>
              <a:t>e il </a:t>
            </a:r>
            <a:r>
              <a:rPr lang="it-IT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Sole</a:t>
            </a:r>
            <a:r>
              <a:rPr lang="it-IT" sz="1900" dirty="0" smtClean="0"/>
              <a:t>, entrambi con la mascherina, cercano di proteggersi dal </a:t>
            </a:r>
            <a:r>
              <a:rPr lang="it-IT" sz="1900" dirty="0" err="1" smtClean="0"/>
              <a:t>Covid</a:t>
            </a:r>
            <a:r>
              <a:rPr lang="it-IT" sz="1900" dirty="0" smtClean="0"/>
              <a:t> -19 che da mesi ha colpito il </a:t>
            </a:r>
            <a:r>
              <a:rPr lang="it-IT" sz="19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MONDO</a:t>
            </a:r>
            <a:r>
              <a:rPr lang="it-IT" sz="1900" dirty="0" smtClean="0"/>
              <a:t> intero.</a:t>
            </a:r>
          </a:p>
          <a:p>
            <a:pPr>
              <a:lnSpc>
                <a:spcPct val="150000"/>
              </a:lnSpc>
            </a:pPr>
            <a:r>
              <a:rPr lang="it-IT" sz="1900" dirty="0" smtClean="0"/>
              <a:t>L'emergenza sanitaria, non deve farci dimenticare che, fuori dalle nostre case, ci sono </a:t>
            </a:r>
            <a:r>
              <a:rPr lang="it-IT" sz="1900" b="1" dirty="0" smtClean="0">
                <a:solidFill>
                  <a:srgbClr val="FF0000"/>
                </a:solidFill>
              </a:rPr>
              <a:t>gravi problemi ambientali </a:t>
            </a:r>
            <a:r>
              <a:rPr lang="it-IT" sz="1900" dirty="0" smtClean="0"/>
              <a:t>che  richiedono la </a:t>
            </a:r>
            <a:r>
              <a:rPr lang="it-IT" sz="1900" b="1" dirty="0" smtClean="0">
                <a:solidFill>
                  <a:srgbClr val="00B050"/>
                </a:solidFill>
              </a:rPr>
              <a:t>COL</a:t>
            </a:r>
            <a:r>
              <a:rPr lang="it-IT" sz="1900" b="1" dirty="0" smtClean="0">
                <a:solidFill>
                  <a:srgbClr val="0066FF"/>
                </a:solidFill>
              </a:rPr>
              <a:t>LA</a:t>
            </a:r>
            <a:r>
              <a:rPr lang="it-IT" sz="1900" b="1" dirty="0" smtClean="0">
                <a:solidFill>
                  <a:srgbClr val="FF66CC"/>
                </a:solidFill>
              </a:rPr>
              <a:t>BO</a:t>
            </a:r>
            <a:r>
              <a:rPr lang="it-IT" sz="1900" b="1" dirty="0" smtClean="0">
                <a:solidFill>
                  <a:srgbClr val="FFC000"/>
                </a:solidFill>
              </a:rPr>
              <a:t>RA</a:t>
            </a:r>
            <a:r>
              <a:rPr lang="it-IT" sz="1900" b="1" dirty="0" smtClean="0">
                <a:solidFill>
                  <a:schemeClr val="bg2">
                    <a:lumMod val="50000"/>
                  </a:schemeClr>
                </a:solidFill>
              </a:rPr>
              <a:t>ZIO</a:t>
            </a:r>
            <a:r>
              <a:rPr lang="it-IT" sz="1900" b="1" dirty="0" smtClean="0">
                <a:solidFill>
                  <a:srgbClr val="CC00FF"/>
                </a:solidFill>
              </a:rPr>
              <a:t>NE</a:t>
            </a:r>
            <a:r>
              <a:rPr lang="it-IT" sz="1900" dirty="0" smtClean="0"/>
              <a:t> di tutti.</a:t>
            </a:r>
            <a:endParaRPr lang="it-IT" sz="1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60648"/>
            <a:ext cx="4032448" cy="6048672"/>
          </a:xfrm>
          <a:prstGeom prst="rect">
            <a:avLst/>
          </a:prstGeom>
          <a:noFill/>
          <a:ln w="22225">
            <a:solidFill>
              <a:srgbClr val="0066FF"/>
            </a:solidFill>
            <a:prstDash val="sysDot"/>
            <a:bevel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5085184"/>
            <a:ext cx="5486400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Sofia T.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SOFIA T.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-10000"/>
          </a:blip>
          <a:srcRect l="2923" r="2923"/>
          <a:stretch>
            <a:fillRect/>
          </a:stretch>
        </p:blipFill>
        <p:spPr>
          <a:xfrm>
            <a:off x="1043608" y="332656"/>
            <a:ext cx="6582344" cy="4936758"/>
          </a:xfrm>
          <a:ln w="25400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87624" y="5661248"/>
            <a:ext cx="6696744" cy="876870"/>
          </a:xfrm>
        </p:spPr>
        <p:txBody>
          <a:bodyPr>
            <a:noAutofit/>
          </a:bodyPr>
          <a:lstStyle/>
          <a:p>
            <a:pPr algn="ctr"/>
            <a:r>
              <a:rPr lang="it-IT" sz="1600" dirty="0" smtClean="0"/>
              <a:t>La </a:t>
            </a:r>
            <a:r>
              <a:rPr lang="it-IT" sz="1600" dirty="0" smtClean="0">
                <a:solidFill>
                  <a:srgbClr val="0066FF"/>
                </a:solidFill>
              </a:rPr>
              <a:t>Terra</a:t>
            </a:r>
            <a:r>
              <a:rPr lang="it-IT" sz="1600" dirty="0" smtClean="0"/>
              <a:t> ha fiducia in noi, non deludiamola!!!</a:t>
            </a:r>
          </a:p>
          <a:p>
            <a:pPr algn="ctr"/>
            <a:r>
              <a:rPr lang="it-IT" sz="1600" b="1" dirty="0" smtClean="0">
                <a:solidFill>
                  <a:srgbClr val="FF0000"/>
                </a:solidFill>
              </a:rPr>
              <a:t>“</a:t>
            </a:r>
            <a:r>
              <a:rPr lang="it-IT" sz="1800" b="1" dirty="0" smtClean="0">
                <a:solidFill>
                  <a:srgbClr val="FF0000"/>
                </a:solidFill>
              </a:rPr>
              <a:t>Se ami la Terra ti consiglio di rispettarla</a:t>
            </a:r>
            <a:r>
              <a:rPr lang="it-IT" sz="1600" b="1" dirty="0" smtClean="0">
                <a:solidFill>
                  <a:srgbClr val="FF0000"/>
                </a:solidFill>
              </a:rPr>
              <a:t>!” </a:t>
            </a:r>
          </a:p>
          <a:p>
            <a:pPr algn="ctr"/>
            <a:r>
              <a:rPr lang="it-IT" sz="1600" dirty="0" smtClean="0"/>
              <a:t>Bello questo motto!  Non solo parole, ma fatti! 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4941168"/>
            <a:ext cx="1512168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Elia  Z.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27584" y="5661248"/>
            <a:ext cx="6048672" cy="792088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1800" dirty="0" smtClean="0"/>
              <a:t>Dalle profondità dell’oceano si alza il grido di aiuto della </a:t>
            </a:r>
            <a:r>
              <a:rPr lang="it-IT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</a:t>
            </a:r>
            <a:r>
              <a:rPr lang="it-IT" sz="1800" dirty="0" smtClean="0"/>
              <a:t>: </a:t>
            </a:r>
            <a:r>
              <a:rPr lang="it-IT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“SALVAMI!”</a:t>
            </a:r>
            <a:endParaRPr lang="it-IT" sz="1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Users\Casa\Desktop\DIDATTICA A DISTANZA\EARTH DAY - DISEGNI\EL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674571" y="-370315"/>
            <a:ext cx="4642730" cy="6192688"/>
          </a:xfrm>
          <a:prstGeom prst="rect">
            <a:avLst/>
          </a:prstGeom>
          <a:noFill/>
          <a:ln w="25400">
            <a:solidFill>
              <a:srgbClr val="0066FF"/>
            </a:solidFill>
            <a:prstDash val="sysDot"/>
            <a:bevel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25144"/>
            <a:ext cx="1728192" cy="181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umetto 3 6"/>
          <p:cNvSpPr/>
          <p:nvPr/>
        </p:nvSpPr>
        <p:spPr>
          <a:xfrm>
            <a:off x="7164288" y="2780928"/>
            <a:ext cx="1800200" cy="1656184"/>
          </a:xfrm>
          <a:prstGeom prst="wedgeEllipseCallout">
            <a:avLst>
              <a:gd name="adj1" fmla="val -15754"/>
              <a:gd name="adj2" fmla="val 763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7380312" y="335699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“SALVIAMO </a:t>
            </a:r>
          </a:p>
          <a:p>
            <a:pPr algn="ctr"/>
            <a:r>
              <a:rPr lang="it-IT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</a:t>
            </a:r>
          </a:p>
          <a:p>
            <a:pPr algn="ctr"/>
            <a:r>
              <a:rPr lang="it-IT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MONDO!” </a:t>
            </a:r>
            <a:endParaRPr lang="it-IT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Simone Z.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SIMON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1" b="51"/>
          <a:stretch>
            <a:fillRect/>
          </a:stretch>
        </p:blipFill>
        <p:spPr>
          <a:ln w="25400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547664" y="5517232"/>
            <a:ext cx="4435896" cy="720080"/>
          </a:xfrm>
        </p:spPr>
        <p:txBody>
          <a:bodyPr>
            <a:noAutofit/>
          </a:bodyPr>
          <a:lstStyle/>
          <a:p>
            <a:r>
              <a:rPr lang="it-IT" sz="1800" dirty="0" smtClean="0"/>
              <a:t>Eccomi, ci vuole così poco a tenermi </a:t>
            </a:r>
            <a:r>
              <a:rPr lang="it-IT" sz="2400" b="1" dirty="0" smtClean="0">
                <a:solidFill>
                  <a:srgbClr val="0070C0"/>
                </a:solidFill>
              </a:rPr>
              <a:t>pulita</a:t>
            </a:r>
            <a:r>
              <a:rPr lang="it-IT" sz="1800" dirty="0" smtClean="0"/>
              <a:t>!</a:t>
            </a:r>
            <a:endParaRPr lang="it-IT" sz="1800" dirty="0"/>
          </a:p>
        </p:txBody>
      </p:sp>
      <p:pic>
        <p:nvPicPr>
          <p:cNvPr id="6" name="Immagine 5" descr="C:\Users\Casa\Desktop\DIDATTICA A DISTANZA\EARTH DAY - DISEGNI\giornata-terr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941168"/>
            <a:ext cx="1186059" cy="7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35696" y="3861048"/>
            <a:ext cx="5832648" cy="792088"/>
          </a:xfrm>
        </p:spPr>
        <p:txBody>
          <a:bodyPr>
            <a:noAutofit/>
          </a:bodyPr>
          <a:lstStyle/>
          <a:p>
            <a:r>
              <a:rPr lang="it-IT" sz="1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 </a:t>
            </a:r>
            <a:r>
              <a:rPr lang="it-IT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 MARBLE</a:t>
            </a:r>
            <a:r>
              <a:rPr lang="it-IT" sz="1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NASA 1972,  MISSIONE APOLLO 17</a:t>
            </a:r>
            <a:r>
              <a:rPr lang="it-IT" sz="1800" dirty="0" smtClean="0">
                <a:solidFill>
                  <a:srgbClr val="00B0F0"/>
                </a:solidFill>
              </a:rPr>
              <a:t/>
            </a:r>
            <a:br>
              <a:rPr lang="it-IT" sz="1800" dirty="0" smtClean="0">
                <a:solidFill>
                  <a:srgbClr val="00B0F0"/>
                </a:solidFill>
              </a:rPr>
            </a:br>
            <a:endParaRPr lang="it-IT" sz="1800" dirty="0">
              <a:solidFill>
                <a:srgbClr val="00B0F0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27584" y="4581128"/>
            <a:ext cx="7920880" cy="720080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Ecco il nostro Pianeta  in tutta la sua bellezza!</a:t>
            </a:r>
          </a:p>
          <a:p>
            <a:endParaRPr lang="it-IT" sz="21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it-IT" dirty="0"/>
          </a:p>
        </p:txBody>
      </p:sp>
      <p:pic>
        <p:nvPicPr>
          <p:cNvPr id="5" name="Immagine 4" descr="C:\Users\Casa\Desktop\the-blue-marble-_-nasa-1972-_-missione-apollo-1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836712"/>
            <a:ext cx="3096344" cy="2952328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3635896" y="5229200"/>
            <a:ext cx="18406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CIAO!</a:t>
            </a:r>
            <a:endParaRPr lang="it-IT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91680" y="4941168"/>
            <a:ext cx="1267544" cy="426170"/>
          </a:xfrm>
        </p:spPr>
        <p:txBody>
          <a:bodyPr>
            <a:normAutofit/>
          </a:bodyPr>
          <a:lstStyle/>
          <a:p>
            <a:r>
              <a:rPr lang="it-IT" sz="1800" dirty="0" err="1" smtClean="0">
                <a:solidFill>
                  <a:srgbClr val="0066FF"/>
                </a:solidFill>
              </a:rPr>
              <a:t>Akram</a:t>
            </a:r>
            <a:r>
              <a:rPr lang="it-IT" sz="1800" dirty="0" smtClean="0">
                <a:solidFill>
                  <a:srgbClr val="0066FF"/>
                </a:solidFill>
              </a:rPr>
              <a:t> A.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AKRAM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10000"/>
          </a:blip>
          <a:srcRect l="51" r="51"/>
          <a:stretch>
            <a:fillRect/>
          </a:stretch>
        </p:blipFill>
        <p:spPr>
          <a:xfrm>
            <a:off x="1763688" y="692696"/>
            <a:ext cx="5771191" cy="4328393"/>
          </a:xfrm>
          <a:ln w="25400" cap="rnd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03648" y="5367338"/>
            <a:ext cx="6192688" cy="1085998"/>
          </a:xfrm>
        </p:spPr>
        <p:txBody>
          <a:bodyPr>
            <a:noAutofit/>
          </a:bodyPr>
          <a:lstStyle/>
          <a:p>
            <a:r>
              <a:rPr lang="it-IT" sz="1600" dirty="0" smtClean="0"/>
              <a:t>La nostra amata </a:t>
            </a:r>
            <a:r>
              <a:rPr lang="it-IT" sz="1600" b="1" dirty="0" smtClean="0">
                <a:solidFill>
                  <a:srgbClr val="0070C0"/>
                </a:solidFill>
              </a:rPr>
              <a:t>Terra</a:t>
            </a:r>
            <a:r>
              <a:rPr lang="it-IT" sz="1600" dirty="0" smtClean="0"/>
              <a:t> è in pericolo, aggredita da più parti dall’inquinamento dell’aria, dell’acqua e del suolo. Tutti noi possiamo fare la differenza, proteggendo l’ambiente e mantenendo le distanze per non diffondere il covid-19.</a:t>
            </a:r>
            <a:endParaRPr lang="it-IT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5535">
            <a:off x="7049465" y="4704194"/>
            <a:ext cx="1629996" cy="99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1411560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Benedetta B.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BENEDETTA.pn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20000" contrast="20000"/>
          </a:blip>
          <a:srcRect l="1322" r="1322"/>
          <a:stretch>
            <a:fillRect/>
          </a:stretch>
        </p:blipFill>
        <p:spPr>
          <a:ln w="25400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941982"/>
          </a:xfrm>
        </p:spPr>
        <p:txBody>
          <a:bodyPr>
            <a:noAutofit/>
          </a:bodyPr>
          <a:lstStyle/>
          <a:p>
            <a:r>
              <a:rPr lang="it-IT" sz="1800" dirty="0" smtClean="0"/>
              <a:t>La </a:t>
            </a:r>
            <a:r>
              <a:rPr lang="it-IT" sz="1800" b="1" dirty="0" smtClean="0">
                <a:solidFill>
                  <a:srgbClr val="0070C0"/>
                </a:solidFill>
              </a:rPr>
              <a:t>Terra</a:t>
            </a:r>
            <a:r>
              <a:rPr lang="it-IT" sz="1800" dirty="0" smtClean="0"/>
              <a:t> ci sorride e ci ricorda l’importanza del </a:t>
            </a:r>
            <a:r>
              <a:rPr lang="it-IT" sz="1800" b="1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riciclaggio </a:t>
            </a:r>
            <a:r>
              <a:rPr lang="it-IT" sz="1800" dirty="0" smtClean="0"/>
              <a:t>per non inquinare l’aria, l’acqua e il suolo. </a:t>
            </a:r>
          </a:p>
          <a:p>
            <a:pPr algn="ctr"/>
            <a:r>
              <a:rPr lang="it-IT" sz="1800" dirty="0" smtClean="0"/>
              <a:t>Risparmiare le risorse, per un </a:t>
            </a:r>
            <a:r>
              <a:rPr lang="it-IT" sz="1800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futuro </a:t>
            </a:r>
            <a:r>
              <a:rPr lang="it-IT" sz="1800" dirty="0" smtClean="0"/>
              <a:t>migliore!</a:t>
            </a:r>
          </a:p>
          <a:p>
            <a:endParaRPr lang="it-IT" sz="1800" dirty="0"/>
          </a:p>
        </p:txBody>
      </p:sp>
      <p:pic>
        <p:nvPicPr>
          <p:cNvPr id="6" name="Immagine 5" descr="C:\Users\Casa\Desktop\DIDATTICA A DISTANZA\EARTH DAY - DISEGNI\recyc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122395">
            <a:off x="6986242" y="4183702"/>
            <a:ext cx="1100484" cy="1113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0066FF"/>
                </a:solidFill>
              </a:rPr>
              <a:t>Grace B.</a:t>
            </a:r>
            <a:endParaRPr lang="it-IT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GRACE.pn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10000"/>
          </a:blip>
          <a:srcRect l="1322" r="1322"/>
          <a:stretch>
            <a:fillRect/>
          </a:stretch>
        </p:blipFill>
        <p:spPr>
          <a:ln w="28575">
            <a:solidFill>
              <a:srgbClr val="0066FF"/>
            </a:solidFill>
            <a:prstDash val="sysDot"/>
            <a:bevel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it-IT" sz="1800" dirty="0" smtClean="0"/>
              <a:t>La </a:t>
            </a:r>
            <a:r>
              <a:rPr lang="it-IT" sz="1800" b="1" dirty="0" smtClean="0">
                <a:solidFill>
                  <a:srgbClr val="0070C0"/>
                </a:solidFill>
              </a:rPr>
              <a:t>Terra</a:t>
            </a:r>
            <a:r>
              <a:rPr lang="it-IT" sz="1800" dirty="0" smtClean="0"/>
              <a:t>, così preziosa, un tesoro da </a:t>
            </a:r>
            <a:r>
              <a:rPr lang="it-IT" sz="2000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proteggere</a:t>
            </a:r>
            <a:r>
              <a:rPr lang="it-IT" sz="1800" dirty="0" smtClean="0"/>
              <a:t> e salvaguardare per il </a:t>
            </a:r>
            <a:r>
              <a:rPr lang="it-IT" sz="1800" dirty="0" smtClean="0">
                <a:solidFill>
                  <a:srgbClr val="CC00FF"/>
                </a:solidFill>
              </a:rPr>
              <a:t>bene di tutti</a:t>
            </a:r>
            <a:r>
              <a:rPr lang="it-IT" sz="1800" dirty="0" smtClean="0"/>
              <a:t>!</a:t>
            </a:r>
            <a:endParaRPr lang="it-IT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937861">
            <a:off x="6687858" y="4199242"/>
            <a:ext cx="1390000" cy="11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800" dirty="0" smtClean="0">
                <a:solidFill>
                  <a:srgbClr val="0066FF"/>
                </a:solidFill>
              </a:rPr>
              <a:t>Thomas</a:t>
            </a:r>
            <a:r>
              <a:rPr lang="it-IT" dirty="0" smtClean="0">
                <a:solidFill>
                  <a:srgbClr val="0066FF"/>
                </a:solidFill>
              </a:rPr>
              <a:t> C.</a:t>
            </a:r>
            <a:endParaRPr lang="it-IT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Thomas cl_ 3H scuola Manzoni _UN MERAVIGLIOSO MONDO DA PROTEGGERE _.jp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lum bright="10000"/>
          </a:blip>
          <a:srcRect t="24385" b="24385"/>
          <a:stretch>
            <a:fillRect/>
          </a:stretch>
        </p:blipFill>
        <p:spPr>
          <a:xfrm>
            <a:off x="1763688" y="469014"/>
            <a:ext cx="5688632" cy="4266474"/>
          </a:xfrm>
          <a:ln w="22225">
            <a:solidFill>
              <a:srgbClr val="0066FF"/>
            </a:solidFill>
            <a:prstDash val="sysDot"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1800" dirty="0" smtClean="0"/>
              <a:t>I bambini uniti, in un allegro girotondo,</a:t>
            </a:r>
          </a:p>
          <a:p>
            <a:pPr algn="ctr"/>
            <a:r>
              <a:rPr lang="it-IT" sz="1800" dirty="0" smtClean="0"/>
              <a:t> salveranno il nostro </a:t>
            </a:r>
            <a:r>
              <a:rPr lang="it-IT" sz="1800" b="1" dirty="0" smtClean="0">
                <a:solidFill>
                  <a:srgbClr val="0066FF"/>
                </a:solidFill>
              </a:rPr>
              <a:t>MONDO</a:t>
            </a:r>
            <a:r>
              <a:rPr lang="it-IT" sz="1800" dirty="0" smtClean="0"/>
              <a:t>!</a:t>
            </a:r>
            <a:endParaRPr lang="it-IT" sz="1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660232" y="4437112"/>
            <a:ext cx="1224136" cy="1299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20272" y="5661248"/>
            <a:ext cx="1483568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Andrea </a:t>
            </a:r>
            <a:r>
              <a:rPr lang="it-IT" sz="1800" dirty="0" err="1" smtClean="0">
                <a:solidFill>
                  <a:srgbClr val="0066FF"/>
                </a:solidFill>
              </a:rPr>
              <a:t>D’A</a:t>
            </a:r>
            <a:r>
              <a:rPr lang="it-IT" sz="1800" dirty="0" smtClean="0">
                <a:solidFill>
                  <a:srgbClr val="0066FF"/>
                </a:solidFill>
              </a:rPr>
              <a:t>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27584" y="2204864"/>
            <a:ext cx="2952328" cy="1584176"/>
          </a:xfrm>
        </p:spPr>
        <p:txBody>
          <a:bodyPr>
            <a:normAutofit/>
          </a:bodyPr>
          <a:lstStyle/>
          <a:p>
            <a:r>
              <a:rPr lang="it-IT" sz="2000" dirty="0" smtClean="0"/>
              <a:t>Una </a:t>
            </a:r>
            <a:r>
              <a:rPr lang="it-IT" sz="2000" b="1" dirty="0" smtClean="0">
                <a:solidFill>
                  <a:srgbClr val="0070C0"/>
                </a:solidFill>
              </a:rPr>
              <a:t>Terra</a:t>
            </a:r>
            <a:r>
              <a:rPr lang="it-IT" sz="2000" dirty="0" smtClean="0"/>
              <a:t> più pulita,</a:t>
            </a:r>
          </a:p>
          <a:p>
            <a:r>
              <a:rPr lang="it-IT" sz="2000" dirty="0" smtClean="0"/>
              <a:t>è una Terra più bella, </a:t>
            </a:r>
          </a:p>
          <a:p>
            <a:r>
              <a:rPr lang="it-IT" sz="2000" dirty="0" smtClean="0"/>
              <a:t>per vivere felici, </a:t>
            </a:r>
          </a:p>
          <a:p>
            <a:r>
              <a:rPr lang="it-IT" sz="2000" dirty="0" smtClean="0"/>
              <a:t>con tutti i nostri amici!</a:t>
            </a:r>
            <a:endParaRPr lang="it-IT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8394" y="548680"/>
            <a:ext cx="4469702" cy="5040560"/>
          </a:xfrm>
          <a:prstGeom prst="rect">
            <a:avLst/>
          </a:prstGeom>
          <a:noFill/>
          <a:ln w="38100">
            <a:solidFill>
              <a:srgbClr val="0066FF"/>
            </a:solidFill>
            <a:prstDash val="sysDot"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789040"/>
            <a:ext cx="1530434" cy="90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5229200"/>
            <a:ext cx="2346648" cy="56673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Agnese G.</a:t>
            </a:r>
            <a:endParaRPr lang="it-IT" sz="1800" dirty="0">
              <a:solidFill>
                <a:srgbClr val="0066FF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15616" y="5877272"/>
            <a:ext cx="7056784" cy="804862"/>
          </a:xfrm>
        </p:spPr>
        <p:txBody>
          <a:bodyPr>
            <a:normAutofit/>
          </a:bodyPr>
          <a:lstStyle/>
          <a:p>
            <a:r>
              <a:rPr lang="it-IT" sz="1800" dirty="0" smtClean="0"/>
              <a:t>Rispettiamo la </a:t>
            </a:r>
            <a:r>
              <a:rPr lang="it-IT" sz="1800" b="1" dirty="0" smtClean="0">
                <a:solidFill>
                  <a:srgbClr val="0070C0"/>
                </a:solidFill>
              </a:rPr>
              <a:t>Terra</a:t>
            </a:r>
            <a:r>
              <a:rPr lang="it-IT" sz="1800" dirty="0" smtClean="0"/>
              <a:t> come se fosse la casa in cui viviamo!</a:t>
            </a:r>
          </a:p>
          <a:p>
            <a:r>
              <a:rPr lang="it-IT" sz="1800" dirty="0" smtClean="0"/>
              <a:t>In un mondo più pulito c’è spazio per tutti!</a:t>
            </a:r>
            <a:endParaRPr lang="it-IT" sz="1800" dirty="0"/>
          </a:p>
        </p:txBody>
      </p:sp>
      <p:pic>
        <p:nvPicPr>
          <p:cNvPr id="2050" name="Picture 2" descr="C:\Users\Casa\Desktop\DIDATTICA A DISTANZA\EARTH DAY - DISEGNI\AGNE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917674" y="-757434"/>
            <a:ext cx="5040559" cy="6932707"/>
          </a:xfrm>
          <a:prstGeom prst="rect">
            <a:avLst/>
          </a:prstGeom>
          <a:noFill/>
          <a:ln w="19050">
            <a:solidFill>
              <a:srgbClr val="0066FF"/>
            </a:solidFill>
            <a:prstDash val="sysDot"/>
          </a:ln>
        </p:spPr>
      </p:pic>
      <p:pic>
        <p:nvPicPr>
          <p:cNvPr id="5" name="Immagine 4" descr="C:\Users\Casa\Desktop\DIDATTICA A DISTANZA\EARTH DAY - DISEGNI\disegno-casa-in-campagna-colorato-600x60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5301208"/>
            <a:ext cx="1134985" cy="1134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19672" y="5013176"/>
            <a:ext cx="1843608" cy="426170"/>
          </a:xfrm>
        </p:spPr>
        <p:txBody>
          <a:bodyPr>
            <a:normAutofit fontScale="90000"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Giorgia </a:t>
            </a:r>
            <a:r>
              <a:rPr lang="it-IT" dirty="0" smtClean="0">
                <a:solidFill>
                  <a:srgbClr val="0066FF"/>
                </a:solidFill>
              </a:rPr>
              <a:t>Martina</a:t>
            </a:r>
            <a:r>
              <a:rPr lang="it-IT" sz="1800" dirty="0" smtClean="0">
                <a:solidFill>
                  <a:srgbClr val="0066FF"/>
                </a:solidFill>
              </a:rPr>
              <a:t> H.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GIORGIA 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6400" r="6400"/>
          <a:stretch>
            <a:fillRect/>
          </a:stretch>
        </p:blipFill>
        <p:spPr>
          <a:xfrm>
            <a:off x="1619672" y="620688"/>
            <a:ext cx="5867201" cy="4400401"/>
          </a:xfrm>
          <a:ln w="19050">
            <a:solidFill>
              <a:schemeClr val="tx1"/>
            </a:solidFill>
            <a:prstDash val="sysDot"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63688" y="5589240"/>
            <a:ext cx="5486400" cy="1008112"/>
          </a:xfrm>
        </p:spPr>
        <p:txBody>
          <a:bodyPr>
            <a:noAutofit/>
          </a:bodyPr>
          <a:lstStyle/>
          <a:p>
            <a:r>
              <a:rPr lang="it-IT" sz="1600" dirty="0" smtClean="0"/>
              <a:t>La sofferenza della </a:t>
            </a:r>
            <a:r>
              <a:rPr lang="it-IT" sz="1600" b="1" dirty="0" smtClean="0">
                <a:solidFill>
                  <a:srgbClr val="0070C0"/>
                </a:solidFill>
              </a:rPr>
              <a:t>Terra</a:t>
            </a:r>
            <a:r>
              <a:rPr lang="it-IT" sz="1600" dirty="0" smtClean="0"/>
              <a:t> ci deve far riflettere. </a:t>
            </a:r>
          </a:p>
          <a:p>
            <a:r>
              <a:rPr lang="it-IT" sz="1600" dirty="0" smtClean="0"/>
              <a:t>Dobbiamo cambiare rotta e prendere scelte giuste e in fretta.</a:t>
            </a:r>
          </a:p>
          <a:p>
            <a:pPr algn="ctr"/>
            <a:r>
              <a:rPr lang="it-IT" sz="18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Terra non aspetta!</a:t>
            </a:r>
            <a:endParaRPr lang="it-IT" sz="18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31640" y="4941168"/>
            <a:ext cx="5486400" cy="432048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0066FF"/>
                </a:solidFill>
              </a:rPr>
              <a:t>Nicolò  I.</a:t>
            </a:r>
            <a:endParaRPr lang="it-IT" sz="1800" dirty="0">
              <a:solidFill>
                <a:srgbClr val="0066FF"/>
              </a:solidFill>
            </a:endParaRPr>
          </a:p>
        </p:txBody>
      </p:sp>
      <p:pic>
        <p:nvPicPr>
          <p:cNvPr id="5" name="Segnaposto immagine 4" descr="NICOLò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2015" b="22015"/>
          <a:stretch>
            <a:fillRect/>
          </a:stretch>
        </p:blipFill>
        <p:spPr>
          <a:xfrm>
            <a:off x="1403648" y="404664"/>
            <a:ext cx="6019056" cy="4514292"/>
          </a:xfrm>
          <a:ln w="19050">
            <a:solidFill>
              <a:srgbClr val="0066FF"/>
            </a:solidFill>
            <a:prstDash val="sysDot"/>
          </a:ln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31640" y="5373216"/>
            <a:ext cx="5976664" cy="1340768"/>
          </a:xfrm>
        </p:spPr>
        <p:txBody>
          <a:bodyPr>
            <a:noAutofit/>
          </a:bodyPr>
          <a:lstStyle/>
          <a:p>
            <a:r>
              <a:rPr lang="it-IT" sz="1600" dirty="0" smtClean="0"/>
              <a:t>La </a:t>
            </a:r>
            <a:r>
              <a:rPr lang="it-IT" sz="1600" b="1" dirty="0" smtClean="0">
                <a:solidFill>
                  <a:srgbClr val="0070C0"/>
                </a:solidFill>
              </a:rPr>
              <a:t>Terra</a:t>
            </a:r>
            <a:r>
              <a:rPr lang="it-IT" sz="1600" dirty="0" smtClean="0"/>
              <a:t> ci sorprende per la sua resistenza verso tutte le forme di inquinamento che ogni giorno la aggrediscono. </a:t>
            </a:r>
          </a:p>
          <a:p>
            <a:r>
              <a:rPr lang="it-IT" sz="1600" dirty="0" smtClean="0"/>
              <a:t>Diventiamo alleati della Terra, </a:t>
            </a:r>
            <a:r>
              <a:rPr lang="it-IT" sz="1600" dirty="0" smtClean="0">
                <a:solidFill>
                  <a:srgbClr val="FF0000"/>
                </a:solidFill>
              </a:rPr>
              <a:t>proteggiamola</a:t>
            </a:r>
            <a:r>
              <a:rPr lang="it-IT" sz="1600" dirty="0" smtClean="0"/>
              <a:t>, </a:t>
            </a:r>
            <a:r>
              <a:rPr lang="it-IT" sz="1600" b="1" dirty="0" smtClean="0">
                <a:solidFill>
                  <a:srgbClr val="00CC00"/>
                </a:solidFill>
              </a:rPr>
              <a:t>difendiamola</a:t>
            </a:r>
            <a:r>
              <a:rPr lang="it-IT" sz="1600" dirty="0" smtClean="0"/>
              <a:t> e saremo più </a:t>
            </a:r>
            <a:r>
              <a:rPr lang="it-IT" sz="1800" b="1" dirty="0" smtClean="0">
                <a:solidFill>
                  <a:srgbClr val="FF66CC"/>
                </a:solidFill>
              </a:rPr>
              <a:t>felici</a:t>
            </a:r>
            <a:r>
              <a:rPr lang="it-IT" sz="1600" dirty="0" smtClean="0"/>
              <a:t>!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563</Words>
  <Application>Microsoft Office PowerPoint</Application>
  <PresentationFormat>Presentazione su schermo (4:3)</PresentationFormat>
  <Paragraphs>71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Diapositiva 1</vt:lpstr>
      <vt:lpstr>Akram A.</vt:lpstr>
      <vt:lpstr>Benedetta B.</vt:lpstr>
      <vt:lpstr>Grace B.</vt:lpstr>
      <vt:lpstr>Thomas C.</vt:lpstr>
      <vt:lpstr>Andrea D’A.</vt:lpstr>
      <vt:lpstr>Agnese G.</vt:lpstr>
      <vt:lpstr>Giorgia Martina H.</vt:lpstr>
      <vt:lpstr>Nicolò  I.</vt:lpstr>
      <vt:lpstr>Cecilia L. R.</vt:lpstr>
      <vt:lpstr>Tommaso P.</vt:lpstr>
      <vt:lpstr>Diego P.</vt:lpstr>
      <vt:lpstr>Leonardo P.</vt:lpstr>
      <vt:lpstr>Sofia  R.</vt:lpstr>
      <vt:lpstr>Serena Linda T.</vt:lpstr>
      <vt:lpstr>Sofia T.</vt:lpstr>
      <vt:lpstr>Elia  Z.</vt:lpstr>
      <vt:lpstr>Simone Z.</vt:lpstr>
      <vt:lpstr>THE  BLUE MARBLE,  NASA 1972,  MISSIONE APOLLO 17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Chiarito Lella</dc:creator>
  <cp:lastModifiedBy>Patty 64</cp:lastModifiedBy>
  <cp:revision>60</cp:revision>
  <dcterms:created xsi:type="dcterms:W3CDTF">2020-05-08T05:56:26Z</dcterms:created>
  <dcterms:modified xsi:type="dcterms:W3CDTF">2020-05-09T21:22:45Z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877093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