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7" r:id="rId4"/>
    <p:sldId id="258" r:id="rId5"/>
    <p:sldId id="263" r:id="rId6"/>
    <p:sldId id="264" r:id="rId7"/>
    <p:sldId id="261" r:id="rId8"/>
    <p:sldId id="271" r:id="rId9"/>
    <p:sldId id="273" r:id="rId10"/>
    <p:sldId id="274" r:id="rId11"/>
    <p:sldId id="275" r:id="rId12"/>
    <p:sldId id="294" r:id="rId13"/>
    <p:sldId id="279" r:id="rId14"/>
    <p:sldId id="295" r:id="rId15"/>
    <p:sldId id="296" r:id="rId16"/>
    <p:sldId id="278" r:id="rId17"/>
    <p:sldId id="291" r:id="rId18"/>
    <p:sldId id="293" r:id="rId19"/>
    <p:sldId id="290" r:id="rId20"/>
    <p:sldId id="292"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8" autoAdjust="0"/>
  </p:normalViewPr>
  <p:slideViewPr>
    <p:cSldViewPr snapToObjects="1">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9D48C8D-7DE8-6447-A031-090A5E674AA0}" type="datetimeFigureOut">
              <a:rPr lang="it-IT" smtClean="0"/>
              <a:pPr/>
              <a:t>20/02/2014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48C8D-7DE8-6447-A031-090A5E674AA0}" type="datetimeFigureOut">
              <a:rPr lang="it-IT" smtClean="0"/>
              <a:pPr/>
              <a:t>20/02/2014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3D86E-3020-4347-BC60-896A6D8C066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rospectmx.com/15-of-the-best-viral-marketing-campaig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Module</a:t>
            </a:r>
            <a:r>
              <a:rPr lang="it-IT" smtClean="0"/>
              <a:t> 3</a:t>
            </a:r>
            <a:endParaRPr lang="it-IT" dirty="0"/>
          </a:p>
        </p:txBody>
      </p:sp>
      <p:sp>
        <p:nvSpPr>
          <p:cNvPr id="3" name="Sottotitolo 2"/>
          <p:cNvSpPr>
            <a:spLocks noGrp="1"/>
          </p:cNvSpPr>
          <p:nvPr>
            <p:ph type="subTitle" idx="1"/>
          </p:nvPr>
        </p:nvSpPr>
        <p:spPr/>
        <p:txBody>
          <a:bodyPr>
            <a:normAutofit/>
          </a:bodyPr>
          <a:lstStyle/>
          <a:p>
            <a:r>
              <a:rPr lang="it-IT" sz="3600" b="1" smtClean="0">
                <a:solidFill>
                  <a:srgbClr val="FF0000"/>
                </a:solidFill>
              </a:rPr>
              <a:t>The Promotion</a:t>
            </a:r>
            <a:endParaRPr lang="it-IT"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dirty="0" smtClean="0"/>
              <a:t>A viral campaign is a </a:t>
            </a:r>
            <a:r>
              <a:rPr lang="en-GB" sz="1600" b="1" dirty="0" smtClean="0">
                <a:solidFill>
                  <a:srgbClr val="008000"/>
                </a:solidFill>
              </a:rPr>
              <a:t>marketing blitz</a:t>
            </a:r>
            <a:r>
              <a:rPr lang="en-GB" sz="1600" dirty="0" smtClean="0"/>
              <a:t> that essentially creates a content which is cool and interesting enough that consumers will </a:t>
            </a:r>
            <a:r>
              <a:rPr lang="en-GB" sz="1600" b="1" dirty="0" smtClean="0">
                <a:solidFill>
                  <a:srgbClr val="008000"/>
                </a:solidFill>
              </a:rPr>
              <a:t>spread</a:t>
            </a:r>
            <a:r>
              <a:rPr lang="en-GB" sz="1600" dirty="0" smtClean="0"/>
              <a:t> it on its own. </a:t>
            </a:r>
            <a:r>
              <a:rPr lang="it-IT" sz="1600" noProof="1" smtClean="0"/>
              <a:t>Viral marketing is a marketing strategy </a:t>
            </a:r>
            <a:r>
              <a:rPr lang="it-IT" sz="1600" b="1" noProof="1" smtClean="0">
                <a:solidFill>
                  <a:srgbClr val="008000"/>
                </a:solidFill>
              </a:rPr>
              <a:t>that relies on individuals </a:t>
            </a:r>
            <a:r>
              <a:rPr lang="it-IT" sz="1600" noProof="1" smtClean="0"/>
              <a:t>rather than traditional campaigns </a:t>
            </a:r>
            <a:r>
              <a:rPr lang="it-IT" sz="1600" b="1" noProof="1" smtClean="0">
                <a:solidFill>
                  <a:srgbClr val="008000"/>
                </a:solidFill>
              </a:rPr>
              <a:t>to pass along a message </a:t>
            </a:r>
            <a:r>
              <a:rPr lang="it-IT" sz="1600" noProof="1" smtClean="0"/>
              <a:t>to others. It usually refers to marketing on the Internet. It </a:t>
            </a:r>
            <a:r>
              <a:rPr lang="it-IT" sz="1600" b="1" noProof="1" smtClean="0"/>
              <a:t>spreads rapidly, like a biological virus.</a:t>
            </a:r>
            <a:r>
              <a:rPr lang="en-GB" sz="1600" dirty="0" smtClean="0"/>
              <a:t> </a:t>
            </a:r>
          </a:p>
          <a:p>
            <a:pPr indent="0" algn="just">
              <a:buNone/>
            </a:pPr>
            <a:r>
              <a:rPr lang="it-IT" sz="1600" noProof="1" smtClean="0"/>
              <a:t>The term "viral marketing" first became prominent when used to describe a marketing campaign for the e-mail service </a:t>
            </a:r>
            <a:r>
              <a:rPr lang="it-IT" sz="1600" b="1" noProof="1" smtClean="0"/>
              <a:t>Hotmail.com.</a:t>
            </a:r>
            <a:r>
              <a:rPr lang="it-IT" sz="1600" noProof="1" smtClean="0"/>
              <a:t> When the company launched, every outgoing message contained an advertisement for Hotmail and a link to its website at the bottom of the e-mail. As people e-mailed their friends and colleagues, they were also advertising the service. </a:t>
            </a: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Viral marketing</a:t>
            </a:r>
            <a:endParaRPr lang="en-GB" sz="3200" b="1" dirty="0" smtClean="0"/>
          </a:p>
        </p:txBody>
      </p:sp>
      <p:pic>
        <p:nvPicPr>
          <p:cNvPr id="6" name="Immagine 5" descr="Screen Shot 2014-02-15 at 09.00.3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1600" y="4324945"/>
            <a:ext cx="2425460" cy="2016224"/>
          </a:xfrm>
          <a:prstGeom prst="rect">
            <a:avLst/>
          </a:prstGeom>
        </p:spPr>
      </p:pic>
      <p:pic>
        <p:nvPicPr>
          <p:cNvPr id="7" name="Immagine 6" descr="Screen Shot 2014-02-15 at 09.00.3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6" y="4221087"/>
            <a:ext cx="1991452" cy="1139354"/>
          </a:xfrm>
          <a:prstGeom prst="rect">
            <a:avLst/>
          </a:prstGeom>
        </p:spPr>
      </p:pic>
      <p:pic>
        <p:nvPicPr>
          <p:cNvPr id="8" name="Immagine 7" descr="Screen Shot 2014-02-15 at 09.00.3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8184" y="4221087"/>
            <a:ext cx="1991452" cy="1139353"/>
          </a:xfrm>
          <a:prstGeom prst="rect">
            <a:avLst/>
          </a:prstGeom>
        </p:spPr>
      </p:pic>
      <p:pic>
        <p:nvPicPr>
          <p:cNvPr id="9" name="Immagine 8" descr="Screen Shot 2014-02-15 at 09.00.3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6" y="5517232"/>
            <a:ext cx="1991452" cy="1096131"/>
          </a:xfrm>
          <a:prstGeom prst="rect">
            <a:avLst/>
          </a:prstGeom>
        </p:spPr>
      </p:pic>
      <p:pic>
        <p:nvPicPr>
          <p:cNvPr id="10" name="Immagine 9" descr="Screen Shot 2014-02-15 at 09.00.3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4901" y="5517232"/>
            <a:ext cx="1991452" cy="1096132"/>
          </a:xfrm>
          <a:prstGeom prst="rect">
            <a:avLst/>
          </a:prstGeom>
        </p:spPr>
      </p:pic>
      <p:cxnSp>
        <p:nvCxnSpPr>
          <p:cNvPr id="11" name="Connettore 2 10"/>
          <p:cNvCxnSpPr>
            <a:endCxn id="7" idx="1"/>
          </p:cNvCxnSpPr>
          <p:nvPr/>
        </p:nvCxnSpPr>
        <p:spPr>
          <a:xfrm flipV="1">
            <a:off x="3275856" y="4790764"/>
            <a:ext cx="360040" cy="1504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3275856" y="5958682"/>
            <a:ext cx="360040" cy="1674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V="1">
            <a:off x="5677652" y="4869160"/>
            <a:ext cx="478524"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5652120" y="5982796"/>
            <a:ext cx="519546" cy="11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Anello 23"/>
          <p:cNvSpPr/>
          <p:nvPr/>
        </p:nvSpPr>
        <p:spPr>
          <a:xfrm>
            <a:off x="2925357" y="4758717"/>
            <a:ext cx="360040" cy="364902"/>
          </a:xfrm>
          <a:prstGeom prst="donut">
            <a:avLst>
              <a:gd name="adj" fmla="val 533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25" name="Anello 24"/>
          <p:cNvSpPr/>
          <p:nvPr/>
        </p:nvSpPr>
        <p:spPr>
          <a:xfrm>
            <a:off x="2918130" y="5661248"/>
            <a:ext cx="360040" cy="364902"/>
          </a:xfrm>
          <a:prstGeom prst="donut">
            <a:avLst>
              <a:gd name="adj" fmla="val 533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4" name="Anello 33"/>
          <p:cNvSpPr/>
          <p:nvPr/>
        </p:nvSpPr>
        <p:spPr>
          <a:xfrm>
            <a:off x="5364088" y="4894349"/>
            <a:ext cx="319303" cy="262843"/>
          </a:xfrm>
          <a:prstGeom prst="donut">
            <a:avLst>
              <a:gd name="adj" fmla="val 533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5" name="Anello 34"/>
          <p:cNvSpPr/>
          <p:nvPr/>
        </p:nvSpPr>
        <p:spPr>
          <a:xfrm>
            <a:off x="5364088" y="5830453"/>
            <a:ext cx="319303" cy="262843"/>
          </a:xfrm>
          <a:prstGeom prst="donut">
            <a:avLst>
              <a:gd name="adj" fmla="val 533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294326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Autofit/>
          </a:bodyPr>
          <a:lstStyle/>
          <a:p>
            <a:pPr indent="0" algn="just">
              <a:buNone/>
            </a:pPr>
            <a:r>
              <a:rPr lang="en-GB" sz="1600" noProof="1" smtClean="0"/>
              <a:t>A viral marketing strategy need not contain ALL these elements, but the more elements it has, the more powerful the results are likely to be. An effective viral marketing strategy:</a:t>
            </a:r>
          </a:p>
          <a:p>
            <a:pPr indent="0" algn="just">
              <a:buNone/>
            </a:pPr>
            <a:r>
              <a:rPr lang="en-GB" sz="1600" noProof="1" smtClean="0"/>
              <a:t>Provides for </a:t>
            </a:r>
            <a:r>
              <a:rPr lang="en-GB" sz="1600" b="1" noProof="1" smtClean="0">
                <a:solidFill>
                  <a:srgbClr val="008000"/>
                </a:solidFill>
              </a:rPr>
              <a:t>effortless transfer </a:t>
            </a:r>
            <a:r>
              <a:rPr lang="en-GB" sz="1600" noProof="1" smtClean="0"/>
              <a:t>to others;</a:t>
            </a:r>
          </a:p>
          <a:p>
            <a:pPr indent="0" algn="just"/>
            <a:r>
              <a:rPr lang="en-GB" sz="1600" b="1" noProof="1" smtClean="0">
                <a:solidFill>
                  <a:srgbClr val="008000"/>
                </a:solidFill>
              </a:rPr>
              <a:t>Scales easily </a:t>
            </a:r>
            <a:r>
              <a:rPr lang="en-GB" sz="1600" noProof="1" smtClean="0"/>
              <a:t>from small to very large;</a:t>
            </a:r>
          </a:p>
          <a:p>
            <a:pPr indent="0" algn="just"/>
            <a:r>
              <a:rPr lang="en-GB" sz="1600" b="1" noProof="1" smtClean="0">
                <a:solidFill>
                  <a:srgbClr val="008000"/>
                </a:solidFill>
              </a:rPr>
              <a:t>Exploits common motivations and behaviors</a:t>
            </a:r>
            <a:r>
              <a:rPr lang="en-GB" sz="1600" noProof="1" smtClean="0"/>
              <a:t>;</a:t>
            </a:r>
          </a:p>
          <a:p>
            <a:pPr indent="0" algn="just"/>
            <a:r>
              <a:rPr lang="en-GB" sz="1600" b="1" noProof="1" smtClean="0">
                <a:solidFill>
                  <a:srgbClr val="008000"/>
                </a:solidFill>
              </a:rPr>
              <a:t>Utilizes existing communication networks</a:t>
            </a:r>
            <a:r>
              <a:rPr lang="en-GB" sz="1600" noProof="1" smtClean="0"/>
              <a:t>;</a:t>
            </a:r>
          </a:p>
          <a:p>
            <a:pPr indent="0" algn="just"/>
            <a:r>
              <a:rPr lang="en-GB" sz="1600" b="1" noProof="1" smtClean="0">
                <a:solidFill>
                  <a:srgbClr val="008000"/>
                </a:solidFill>
              </a:rPr>
              <a:t>Takes advantage of others’ resources</a:t>
            </a:r>
            <a:r>
              <a:rPr lang="en-GB" sz="1600" noProof="1" smtClean="0"/>
              <a:t>: </a:t>
            </a:r>
            <a:r>
              <a:rPr lang="en-GB" sz="1600" dirty="0" smtClean="0"/>
              <a:t>As big name companies started to realize they could trick their customers into doing all the advertising at </a:t>
            </a:r>
            <a:r>
              <a:rPr lang="en-GB" sz="1600" b="1" dirty="0" smtClean="0">
                <a:solidFill>
                  <a:srgbClr val="FF0000"/>
                </a:solidFill>
              </a:rPr>
              <a:t>a fraction of the cost </a:t>
            </a:r>
            <a:r>
              <a:rPr lang="en-GB" sz="1600" dirty="0" smtClean="0"/>
              <a:t>with viral marketing, they began recruiting all sorts of independent artists to create videos </a:t>
            </a:r>
            <a:r>
              <a:rPr lang="en-GB" sz="1600" b="1" dirty="0" smtClean="0">
                <a:solidFill>
                  <a:srgbClr val="008000"/>
                </a:solidFill>
              </a:rPr>
              <a:t>.</a:t>
            </a:r>
          </a:p>
          <a:p>
            <a:pPr indent="0" algn="just">
              <a:buNone/>
            </a:pPr>
            <a:r>
              <a:rPr lang="en-GB" sz="1600" b="1" dirty="0" smtClean="0"/>
              <a:t>Sometimes </a:t>
            </a:r>
            <a:r>
              <a:rPr lang="en-GB" sz="1600" b="1" dirty="0"/>
              <a:t>a campaign is designed to be viral. Sometimes it gets there on its own. </a:t>
            </a:r>
          </a:p>
          <a:p>
            <a:pPr indent="0" algn="just">
              <a:buNone/>
            </a:pPr>
            <a:endParaRPr lang="it-IT" sz="1600" noProof="1"/>
          </a:p>
          <a:p>
            <a:pPr indent="0" algn="just"/>
            <a:endParaRPr lang="en-GB" sz="1600" b="1" dirty="0" smtClean="0">
              <a:solidFill>
                <a:srgbClr val="008000"/>
              </a:solidFill>
            </a:endParaRPr>
          </a:p>
          <a:p>
            <a:pPr indent="0" algn="just"/>
            <a:endParaRPr lang="en-GB" sz="1600" dirty="0"/>
          </a:p>
          <a:p>
            <a:pPr indent="0" algn="just"/>
            <a:endParaRPr lang="en-GB" sz="1600" dirty="0" smtClean="0"/>
          </a:p>
          <a:p>
            <a:pPr indent="0" algn="just"/>
            <a:endParaRPr lang="en-GB" sz="1600" dirty="0" smtClean="0"/>
          </a:p>
          <a:p>
            <a:pPr indent="0" algn="just"/>
            <a:endParaRPr lang="it-IT" sz="1600" noProof="1" smtClean="0"/>
          </a:p>
          <a:p>
            <a:pPr indent="0" algn="just">
              <a:buNone/>
            </a:pPr>
            <a:endParaRPr lang="it-IT" sz="1600" noProof="1" smtClean="0">
              <a:hlinkClick r:id="rId2"/>
            </a:endParaRPr>
          </a:p>
          <a:p>
            <a:pPr indent="0" algn="just">
              <a:buNone/>
            </a:pPr>
            <a:endParaRPr lang="en-GB" sz="1600" b="1" dirty="0" smtClean="0"/>
          </a:p>
          <a:p>
            <a:pPr indent="0" algn="just"/>
            <a:endParaRPr lang="it-IT" sz="1600" noProof="1"/>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Viral marketing</a:t>
            </a:r>
            <a:endParaRPr lang="en-GB" sz="3200" b="1" dirty="0" smtClean="0"/>
          </a:p>
        </p:txBody>
      </p:sp>
      <p:pic>
        <p:nvPicPr>
          <p:cNvPr id="5" name="Immagine 4" descr="Screen Shot 2014-02-14 at 23.07.4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2228" y="4425355"/>
            <a:ext cx="2796393" cy="1700808"/>
          </a:xfrm>
          <a:prstGeom prst="rect">
            <a:avLst/>
          </a:prstGeom>
        </p:spPr>
      </p:pic>
    </p:spTree>
    <p:extLst>
      <p:ext uri="{BB962C8B-B14F-4D97-AF65-F5344CB8AC3E}">
        <p14:creationId xmlns:p14="http://schemas.microsoft.com/office/powerpoint/2010/main" xmlns="" val="401630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a:xfrm>
            <a:off x="457200" y="1369800"/>
            <a:ext cx="8229600" cy="4525963"/>
          </a:xfrm>
        </p:spPr>
        <p:txBody>
          <a:bodyPr>
            <a:normAutofit/>
          </a:bodyPr>
          <a:lstStyle/>
          <a:p>
            <a:pPr indent="0" algn="just">
              <a:buNone/>
            </a:pPr>
            <a:r>
              <a:rPr lang="it-IT" sz="1400" noProof="1" smtClean="0">
                <a:latin typeface="+mj-lt"/>
              </a:rPr>
              <a:t>For those unfamiliar with the </a:t>
            </a:r>
            <a:r>
              <a:rPr lang="it-IT" sz="1400" b="1" noProof="1" smtClean="0">
                <a:latin typeface="+mj-lt"/>
              </a:rPr>
              <a:t>Harlem Shake</a:t>
            </a:r>
            <a:r>
              <a:rPr lang="it-IT" sz="1400" noProof="1" smtClean="0">
                <a:latin typeface="+mj-lt"/>
              </a:rPr>
              <a:t>, </a:t>
            </a:r>
            <a:r>
              <a:rPr lang="it-IT" sz="1400" noProof="1" smtClean="0"/>
              <a:t>the craze began with a video posted by YouTube personality Filthy Frank on Feb. 2 2013</a:t>
            </a:r>
            <a:r>
              <a:rPr lang="it-IT" sz="1400" noProof="1" smtClean="0">
                <a:latin typeface="+mj-lt"/>
              </a:rPr>
              <a:t>. Thousands and thousands of people made YouTube videos which employed an electronic</a:t>
            </a:r>
            <a:r>
              <a:rPr lang="it-IT" sz="1400" noProof="1">
                <a:latin typeface="+mj-lt"/>
              </a:rPr>
              <a:t> </a:t>
            </a:r>
            <a:r>
              <a:rPr lang="it-IT" sz="1400" noProof="1" smtClean="0">
                <a:latin typeface="+mj-lt"/>
              </a:rPr>
              <a:t>ditty, created by the Brooklyn DJ Baauer, as the soundtrack for a deliriously silly template: For the first 15 seconds or so of the video, one person in a group is dancing; then, after 15 seconds, suddenly everyone in the group is wildly freestyling. Some of the videos are pretty funny, some are amateurish and the whole thing just looks like a lot of people having fun. </a:t>
            </a:r>
            <a:r>
              <a:rPr lang="it-IT" sz="1400" noProof="1"/>
              <a:t>That’s enough to make “Harlem Shake” the “</a:t>
            </a:r>
            <a:r>
              <a:rPr lang="it-IT" sz="1400" b="1" noProof="1"/>
              <a:t>biggest thing and ultimate revenue potential </a:t>
            </a:r>
            <a:r>
              <a:rPr lang="it-IT" sz="1400" noProof="1"/>
              <a:t>according a company called INDmusic, which helps monetize the label’s video views through pre-roll ads -- like a Vevo, essentially. </a:t>
            </a:r>
            <a:r>
              <a:rPr lang="it-IT" sz="1400" noProof="1" smtClean="0"/>
              <a:t>They </a:t>
            </a:r>
            <a:r>
              <a:rPr lang="it-IT" sz="1400" b="1" noProof="1" smtClean="0"/>
              <a:t>have </a:t>
            </a:r>
            <a:r>
              <a:rPr lang="it-IT" sz="1400" b="1" noProof="1"/>
              <a:t>claimed over 4,000 user-uploaded videos featuring the song totaling over </a:t>
            </a:r>
            <a:r>
              <a:rPr lang="it-IT" sz="1400" b="1" noProof="1">
                <a:solidFill>
                  <a:srgbClr val="FF0000"/>
                </a:solidFill>
              </a:rPr>
              <a:t>30 million views </a:t>
            </a:r>
            <a:r>
              <a:rPr lang="it-IT" sz="1400" b="1" noProof="1" smtClean="0">
                <a:solidFill>
                  <a:srgbClr val="FF0000"/>
                </a:solidFill>
              </a:rPr>
              <a:t>in just a week</a:t>
            </a:r>
            <a:r>
              <a:rPr lang="it-IT" sz="1400" noProof="1" smtClean="0"/>
              <a:t>.</a:t>
            </a:r>
            <a:r>
              <a:rPr lang="it-IT" sz="1400" b="1" dirty="0"/>
              <a:t> </a:t>
            </a:r>
            <a:r>
              <a:rPr lang="it-IT" sz="1400" b="1" dirty="0" err="1" smtClean="0"/>
              <a:t>It</a:t>
            </a:r>
            <a:r>
              <a:rPr lang="it-IT" sz="1400" b="1" dirty="0" smtClean="0"/>
              <a:t> </a:t>
            </a:r>
            <a:r>
              <a:rPr lang="it-IT" sz="1400" b="1" dirty="0" err="1" smtClean="0"/>
              <a:t>is</a:t>
            </a:r>
            <a:r>
              <a:rPr lang="it-IT" sz="1400" b="1" dirty="0" smtClean="0"/>
              <a:t> </a:t>
            </a:r>
            <a:r>
              <a:rPr lang="it-IT" sz="1400" b="1" dirty="0" err="1" smtClean="0"/>
              <a:t>people</a:t>
            </a:r>
            <a:r>
              <a:rPr lang="it-IT" sz="1400" b="1" dirty="0" smtClean="0"/>
              <a:t> </a:t>
            </a:r>
            <a:r>
              <a:rPr lang="it-IT" sz="1400" b="1" dirty="0" smtClean="0">
                <a:solidFill>
                  <a:srgbClr val="FF0000"/>
                </a:solidFill>
              </a:rPr>
              <a:t>“</a:t>
            </a:r>
            <a:r>
              <a:rPr lang="it-IT" sz="1400" b="1" dirty="0" err="1" smtClean="0">
                <a:solidFill>
                  <a:srgbClr val="FF0000"/>
                </a:solidFill>
              </a:rPr>
              <a:t>actively</a:t>
            </a:r>
            <a:r>
              <a:rPr lang="it-IT" sz="1400" b="1" dirty="0" smtClean="0">
                <a:solidFill>
                  <a:srgbClr val="FF0000"/>
                </a:solidFill>
              </a:rPr>
              <a:t>” </a:t>
            </a:r>
            <a:r>
              <a:rPr lang="it-IT" sz="1400" b="1" dirty="0" err="1" smtClean="0">
                <a:solidFill>
                  <a:srgbClr val="FF0000"/>
                </a:solidFill>
              </a:rPr>
              <a:t>watching</a:t>
            </a:r>
            <a:r>
              <a:rPr lang="it-IT" sz="1400" b="1" dirty="0" smtClean="0">
                <a:solidFill>
                  <a:srgbClr val="FF0000"/>
                </a:solidFill>
              </a:rPr>
              <a:t> </a:t>
            </a:r>
            <a:r>
              <a:rPr lang="it-IT" sz="1400" b="1" dirty="0" smtClean="0"/>
              <a:t>and the </a:t>
            </a:r>
            <a:r>
              <a:rPr lang="it-IT" sz="1400" b="1" dirty="0" err="1" smtClean="0"/>
              <a:t>overall</a:t>
            </a:r>
            <a:r>
              <a:rPr lang="it-IT" sz="1400" b="1" dirty="0" smtClean="0"/>
              <a:t> </a:t>
            </a:r>
            <a:r>
              <a:rPr lang="it-IT" sz="1400" b="1" dirty="0" err="1" smtClean="0">
                <a:solidFill>
                  <a:srgbClr val="FF0000"/>
                </a:solidFill>
              </a:rPr>
              <a:t>number</a:t>
            </a:r>
            <a:r>
              <a:rPr lang="it-IT" sz="1400" b="1" dirty="0" smtClean="0">
                <a:solidFill>
                  <a:srgbClr val="FF0000"/>
                </a:solidFill>
              </a:rPr>
              <a:t> of </a:t>
            </a:r>
            <a:r>
              <a:rPr lang="it-IT" sz="1400" b="1" dirty="0" err="1" smtClean="0">
                <a:solidFill>
                  <a:srgbClr val="FF0000"/>
                </a:solidFill>
              </a:rPr>
              <a:t>clicks</a:t>
            </a:r>
            <a:r>
              <a:rPr lang="it-IT" sz="1400" b="1" dirty="0" smtClean="0">
                <a:solidFill>
                  <a:srgbClr val="FF0000"/>
                </a:solidFill>
              </a:rPr>
              <a:t> in  </a:t>
            </a:r>
            <a:r>
              <a:rPr lang="it-IT" sz="1400" b="1" dirty="0" err="1" smtClean="0">
                <a:solidFill>
                  <a:srgbClr val="FF0000"/>
                </a:solidFill>
              </a:rPr>
              <a:t>is</a:t>
            </a:r>
            <a:r>
              <a:rPr lang="it-IT" sz="1400" b="1" dirty="0" smtClean="0">
                <a:solidFill>
                  <a:srgbClr val="FF0000"/>
                </a:solidFill>
              </a:rPr>
              <a:t> </a:t>
            </a:r>
            <a:r>
              <a:rPr lang="it-IT" sz="1400" b="1" dirty="0" err="1" smtClean="0">
                <a:solidFill>
                  <a:srgbClr val="FF0000"/>
                </a:solidFill>
              </a:rPr>
              <a:t>certifiable</a:t>
            </a:r>
            <a:r>
              <a:rPr lang="it-IT" sz="1400" b="1" dirty="0" smtClean="0"/>
              <a:t>.</a:t>
            </a:r>
          </a:p>
          <a:p>
            <a:pPr indent="0" algn="just">
              <a:buNone/>
            </a:pPr>
            <a:r>
              <a:rPr lang="it-IT" sz="1400" b="1" dirty="0" smtClean="0"/>
              <a:t>(</a:t>
            </a:r>
            <a:r>
              <a:rPr lang="it-IT" sz="1400" b="1" dirty="0" err="1" smtClean="0"/>
              <a:t>here</a:t>
            </a:r>
            <a:r>
              <a:rPr lang="it-IT" sz="1400" b="1" dirty="0" smtClean="0"/>
              <a:t> </a:t>
            </a:r>
            <a:r>
              <a:rPr lang="it-IT" sz="1400" b="1" dirty="0" err="1" smtClean="0"/>
              <a:t>below</a:t>
            </a:r>
            <a:r>
              <a:rPr lang="it-IT" sz="1400" b="1" dirty="0" smtClean="0"/>
              <a:t> Harlem Shake </a:t>
            </a:r>
            <a:r>
              <a:rPr lang="it-IT" sz="1400" dirty="0" smtClean="0"/>
              <a:t>61,588,164 </a:t>
            </a:r>
            <a:r>
              <a:rPr lang="it-IT" sz="1400" dirty="0" err="1" smtClean="0"/>
              <a:t>views</a:t>
            </a:r>
            <a:r>
              <a:rPr lang="it-IT" sz="1400" dirty="0" smtClean="0"/>
              <a:t>  </a:t>
            </a:r>
            <a:r>
              <a:rPr lang="it-IT" sz="1400" b="1" dirty="0" smtClean="0"/>
              <a:t>and I </a:t>
            </a:r>
            <a:r>
              <a:rPr lang="it-IT" sz="1400" b="1" dirty="0" err="1"/>
              <a:t>Forgot</a:t>
            </a:r>
            <a:r>
              <a:rPr lang="it-IT" sz="1400" b="1" dirty="0"/>
              <a:t> My </a:t>
            </a:r>
            <a:r>
              <a:rPr lang="it-IT" sz="1400" b="1" dirty="0" smtClean="0"/>
              <a:t>Phone </a:t>
            </a:r>
            <a:r>
              <a:rPr lang="pl-PL" sz="1400" dirty="0" smtClean="0"/>
              <a:t>38,845,573 </a:t>
            </a:r>
            <a:r>
              <a:rPr lang="pl-PL" sz="1400" dirty="0" err="1"/>
              <a:t>views</a:t>
            </a:r>
            <a:r>
              <a:rPr lang="it-IT" sz="1400" b="1" dirty="0" smtClean="0"/>
              <a:t>)</a:t>
            </a:r>
            <a:endParaRPr lang="it-IT" sz="1400" noProof="1"/>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r>
              <a:rPr lang="it-IT" sz="1400" noProof="1" smtClean="0">
                <a:latin typeface="+mj-lt"/>
              </a:rPr>
              <a:t> </a:t>
            </a:r>
            <a:endParaRPr lang="it-IT" sz="1400" noProof="1">
              <a:latin typeface="+mj-lt"/>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The </a:t>
            </a:r>
            <a:r>
              <a:rPr kumimoji="0" lang="it-IT" sz="3200" b="1" i="0" u="none" strike="noStrike" kern="1200" cap="none" spc="0" normalizeH="0" baseline="0" noProof="0" dirty="0" err="1" smtClean="0">
                <a:ln>
                  <a:noFill/>
                </a:ln>
                <a:solidFill>
                  <a:schemeClr val="tx1"/>
                </a:solidFill>
                <a:effectLst/>
                <a:uLnTx/>
                <a:uFillTx/>
                <a:latin typeface="+mj-lt"/>
                <a:ea typeface="+mj-ea"/>
                <a:cs typeface="+mj-cs"/>
              </a:rPr>
              <a:t>potential</a:t>
            </a:r>
            <a:r>
              <a:rPr kumimoji="0" lang="it-IT" sz="3200" b="1" i="0" u="none" strike="noStrike" kern="1200" cap="none" spc="0" normalizeH="0" baseline="0" noProof="0" dirty="0" smtClean="0">
                <a:ln>
                  <a:noFill/>
                </a:ln>
                <a:solidFill>
                  <a:schemeClr val="tx1"/>
                </a:solidFill>
                <a:effectLst/>
                <a:uLnTx/>
                <a:uFillTx/>
                <a:latin typeface="+mj-lt"/>
                <a:ea typeface="+mj-ea"/>
                <a:cs typeface="+mj-cs"/>
              </a:rPr>
              <a:t> of </a:t>
            </a:r>
            <a:r>
              <a:rPr kumimoji="0" lang="en-GB" sz="3200" b="1" u="none" strike="noStrike" kern="1200" cap="none" spc="0" normalizeH="0" baseline="0" dirty="0" smtClean="0">
                <a:ln>
                  <a:noFill/>
                </a:ln>
                <a:solidFill>
                  <a:schemeClr val="tx1"/>
                </a:solidFill>
                <a:effectLst/>
                <a:uLnTx/>
                <a:uFillTx/>
                <a:latin typeface="+mj-lt"/>
                <a:ea typeface="+mj-ea"/>
                <a:cs typeface="+mj-cs"/>
              </a:rPr>
              <a:t>Viral videos</a:t>
            </a:r>
            <a:endParaRPr lang="en-GB" sz="3200" b="1" dirty="0" smtClean="0"/>
          </a:p>
        </p:txBody>
      </p:sp>
      <p:pic>
        <p:nvPicPr>
          <p:cNvPr id="5" name="Immagine 4" descr="Screen shot 2013-03-17 at 11.16.09.png"/>
          <p:cNvPicPr>
            <a:picLocks noChangeAspect="1"/>
          </p:cNvPicPr>
          <p:nvPr/>
        </p:nvPicPr>
        <p:blipFill>
          <a:blip r:embed="rId2"/>
          <a:stretch>
            <a:fillRect/>
          </a:stretch>
        </p:blipFill>
        <p:spPr>
          <a:xfrm>
            <a:off x="899592" y="3962400"/>
            <a:ext cx="3213770" cy="1933363"/>
          </a:xfrm>
          <a:prstGeom prst="rect">
            <a:avLst/>
          </a:prstGeom>
        </p:spPr>
      </p:pic>
      <p:pic>
        <p:nvPicPr>
          <p:cNvPr id="7" name="Immagine 6" descr="Screen Shot 2014-01-12 at 23.06.3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04048" y="3966545"/>
            <a:ext cx="3528391" cy="1929218"/>
          </a:xfrm>
          <a:prstGeom prst="rect">
            <a:avLst/>
          </a:prstGeom>
        </p:spPr>
      </p:pic>
    </p:spTree>
    <p:extLst>
      <p:ext uri="{BB962C8B-B14F-4D97-AF65-F5344CB8AC3E}">
        <p14:creationId xmlns:p14="http://schemas.microsoft.com/office/powerpoint/2010/main" xmlns="" val="382316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Why it</a:t>
            </a:r>
            <a:r>
              <a:rPr kumimoji="0" lang="en-GB" sz="3200" b="1" u="none" strike="noStrike" kern="1200" cap="none" spc="0" normalizeH="0" dirty="0" smtClean="0">
                <a:ln>
                  <a:noFill/>
                </a:ln>
                <a:solidFill>
                  <a:schemeClr val="tx1"/>
                </a:solidFill>
                <a:effectLst/>
                <a:uLnTx/>
                <a:uFillTx/>
                <a:latin typeface="+mj-lt"/>
                <a:ea typeface="+mj-ea"/>
                <a:cs typeface="+mj-cs"/>
              </a:rPr>
              <a:t> spreads</a:t>
            </a:r>
            <a:endParaRPr lang="en-GB" sz="3200" b="1" dirty="0" smtClean="0"/>
          </a:p>
        </p:txBody>
      </p:sp>
      <p:sp>
        <p:nvSpPr>
          <p:cNvPr id="14" name="Segnaposto contenuto 2"/>
          <p:cNvSpPr>
            <a:spLocks noGrp="1"/>
          </p:cNvSpPr>
          <p:nvPr>
            <p:ph idx="1"/>
          </p:nvPr>
        </p:nvSpPr>
        <p:spPr>
          <a:xfrm>
            <a:off x="457200" y="1600200"/>
            <a:ext cx="8229600" cy="4525963"/>
          </a:xfrm>
        </p:spPr>
        <p:txBody>
          <a:bodyPr>
            <a:noAutofit/>
          </a:bodyPr>
          <a:lstStyle/>
          <a:p>
            <a:pPr indent="0" algn="just">
              <a:buNone/>
            </a:pPr>
            <a:r>
              <a:rPr lang="en-GB" sz="1600" b="1" dirty="0" smtClean="0">
                <a:solidFill>
                  <a:srgbClr val="FF0000"/>
                </a:solidFill>
              </a:rPr>
              <a:t>Why people pass it on?</a:t>
            </a:r>
            <a:endParaRPr lang="it-IT" sz="1600" b="1" noProof="1" smtClean="0"/>
          </a:p>
          <a:p>
            <a:pPr marL="685800" algn="just">
              <a:buFont typeface="+mj-lt"/>
              <a:buAutoNum type="arabicPeriod"/>
            </a:pPr>
            <a:r>
              <a:rPr lang="en-GB" sz="1600" b="1" dirty="0" smtClean="0">
                <a:solidFill>
                  <a:srgbClr val="262626"/>
                </a:solidFill>
              </a:rPr>
              <a:t>It’s entertaining. </a:t>
            </a:r>
            <a:r>
              <a:rPr lang="en-GB" sz="1600" noProof="1" smtClean="0"/>
              <a:t>The content inspires a certain emotion whether it be anger, fear, love or happiness. </a:t>
            </a:r>
          </a:p>
          <a:p>
            <a:pPr marL="685800" algn="just">
              <a:buFont typeface="+mj-lt"/>
              <a:buAutoNum type="arabicPeriod"/>
            </a:pPr>
            <a:r>
              <a:rPr lang="en-GB" sz="1600" noProof="1" smtClean="0"/>
              <a:t>“</a:t>
            </a:r>
            <a:r>
              <a:rPr lang="en-GB" sz="1600" noProof="1"/>
              <a:t>What is that?!” There </a:t>
            </a:r>
            <a:r>
              <a:rPr lang="en-GB" sz="1600" noProof="1" smtClean="0"/>
              <a:t>must be </a:t>
            </a:r>
            <a:r>
              <a:rPr lang="en-GB" sz="1600" b="1" noProof="1" smtClean="0"/>
              <a:t>something new and exciting </a:t>
            </a:r>
            <a:r>
              <a:rPr lang="en-GB" sz="1600" noProof="1" smtClean="0"/>
              <a:t>It’s a unique, unexpected and memorable, message.</a:t>
            </a:r>
          </a:p>
          <a:p>
            <a:pPr marL="685800" algn="just">
              <a:buFont typeface="+mj-lt"/>
              <a:buAutoNum type="arabicPeriod"/>
            </a:pPr>
            <a:r>
              <a:rPr lang="en-GB" sz="1600" dirty="0" smtClean="0"/>
              <a:t>“there’s nothing people like more than surreal</a:t>
            </a:r>
            <a:r>
              <a:rPr lang="en-GB" sz="1600" b="1" dirty="0" smtClean="0"/>
              <a:t>, nonsensical humour that they can quote endlessly. </a:t>
            </a:r>
            <a:r>
              <a:rPr lang="en-GB" sz="1600" dirty="0" smtClean="0"/>
              <a:t>This is what spreads on the Internet first and foremost, and are often the drivers of what is considered “cool”.</a:t>
            </a:r>
            <a:r>
              <a:rPr lang="en-GB" sz="1600" noProof="1" smtClean="0"/>
              <a:t>  </a:t>
            </a:r>
            <a:r>
              <a:rPr lang="en-GB" sz="1600" b="1" noProof="1" smtClean="0"/>
              <a:t>People want to be famous and cool</a:t>
            </a:r>
            <a:r>
              <a:rPr lang="en-GB" sz="1600" noProof="1" smtClean="0"/>
              <a:t>. They want to feel wanted and appreciated.</a:t>
            </a:r>
            <a:r>
              <a:rPr lang="en-GB" sz="1600" dirty="0" smtClean="0"/>
              <a:t> </a:t>
            </a:r>
          </a:p>
          <a:p>
            <a:pPr marL="685800" algn="just">
              <a:buFont typeface="+mj-lt"/>
              <a:buAutoNum type="arabicPeriod"/>
            </a:pPr>
            <a:r>
              <a:rPr lang="en-GB" sz="1600" b="1" dirty="0" smtClean="0"/>
              <a:t>It </a:t>
            </a:r>
            <a:r>
              <a:rPr lang="en-GB" sz="1600" b="1" dirty="0" smtClean="0">
                <a:solidFill>
                  <a:srgbClr val="262626"/>
                </a:solidFill>
              </a:rPr>
              <a:t>exists in the same universe as you and your closest friends</a:t>
            </a:r>
          </a:p>
          <a:p>
            <a:pPr marL="685800" algn="just">
              <a:buFont typeface="+mj-lt"/>
              <a:buAutoNum type="arabicPeriod"/>
            </a:pPr>
            <a:r>
              <a:rPr lang="en-GB" sz="1600" noProof="1" smtClean="0"/>
              <a:t>It is </a:t>
            </a:r>
            <a:r>
              <a:rPr lang="en-GB" sz="1600" b="1" noProof="1" smtClean="0"/>
              <a:t>easy to transmit</a:t>
            </a:r>
            <a:r>
              <a:rPr lang="en-GB" sz="1600" noProof="1" smtClean="0"/>
              <a:t>. </a:t>
            </a:r>
            <a:endParaRPr lang="it-IT" sz="1600" noProof="1" smtClean="0"/>
          </a:p>
          <a:p>
            <a:pPr indent="0" algn="just">
              <a:buNone/>
            </a:pPr>
            <a:endParaRPr lang="en-GB" sz="1600" dirty="0" smtClean="0"/>
          </a:p>
        </p:txBody>
      </p:sp>
      <p:pic>
        <p:nvPicPr>
          <p:cNvPr id="3" name="Immagine 2" descr="Screen Shot 2014-02-15 at 08.53.08.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95671" y="4149080"/>
            <a:ext cx="2003097" cy="1977083"/>
          </a:xfrm>
          <a:prstGeom prst="rect">
            <a:avLst/>
          </a:prstGeom>
        </p:spPr>
      </p:pic>
    </p:spTree>
    <p:extLst>
      <p:ext uri="{BB962C8B-B14F-4D97-AF65-F5344CB8AC3E}">
        <p14:creationId xmlns:p14="http://schemas.microsoft.com/office/powerpoint/2010/main" xmlns="" val="166766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endParaRPr lang="it-IT" sz="1600" noProof="1" smtClean="0"/>
          </a:p>
          <a:p>
            <a:pPr indent="0" algn="just">
              <a:buNone/>
            </a:pPr>
            <a:r>
              <a:rPr lang="it-IT" sz="1600" b="1" noProof="1" smtClean="0"/>
              <a:t>A succesful viral video is tagged by traditional commercials to exploit its potential (Vevo)(here below:</a:t>
            </a:r>
            <a:r>
              <a:rPr lang="it-IT" sz="1600" dirty="0" smtClean="0"/>
              <a:t>, </a:t>
            </a:r>
            <a:r>
              <a:rPr lang="it-IT" sz="1600" dirty="0" err="1" smtClean="0"/>
              <a:t>Gangnam</a:t>
            </a:r>
            <a:r>
              <a:rPr lang="it-IT" sz="1600" dirty="0" smtClean="0"/>
              <a:t> style </a:t>
            </a:r>
            <a:r>
              <a:rPr lang="pl-PL" sz="1600" dirty="0"/>
              <a:t>1,882,751,565 </a:t>
            </a:r>
            <a:r>
              <a:rPr lang="pl-PL" sz="1600" dirty="0" err="1" smtClean="0"/>
              <a:t>views</a:t>
            </a:r>
            <a:r>
              <a:rPr lang="pl-PL" sz="1600" dirty="0" smtClean="0"/>
              <a:t>)</a:t>
            </a:r>
            <a:endParaRPr lang="it-IT" sz="1600" b="1" noProof="1" smtClean="0"/>
          </a:p>
          <a:p>
            <a:pPr indent="0" algn="just">
              <a:buNone/>
            </a:pPr>
            <a:endParaRPr lang="it-IT" sz="1600" noProof="1" smtClean="0"/>
          </a:p>
          <a:p>
            <a:pPr indent="0" algn="just">
              <a:buNone/>
            </a:pPr>
            <a:r>
              <a:rPr lang="it-IT" sz="1600" noProof="1" smtClean="0"/>
              <a:t> </a:t>
            </a: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Viral</a:t>
            </a:r>
            <a:r>
              <a:rPr kumimoji="0" lang="en-GB" sz="3200" b="1" u="none" strike="noStrike" kern="1200" cap="none" spc="0" normalizeH="0" dirty="0" smtClean="0">
                <a:ln>
                  <a:noFill/>
                </a:ln>
                <a:solidFill>
                  <a:schemeClr val="tx1"/>
                </a:solidFill>
                <a:effectLst/>
                <a:uLnTx/>
                <a:uFillTx/>
                <a:latin typeface="+mj-lt"/>
                <a:ea typeface="+mj-ea"/>
                <a:cs typeface="+mj-cs"/>
              </a:rPr>
              <a:t> videos</a:t>
            </a:r>
            <a:endParaRPr lang="en-GB" sz="3200" b="1" dirty="0" smtClean="0"/>
          </a:p>
        </p:txBody>
      </p:sp>
      <p:pic>
        <p:nvPicPr>
          <p:cNvPr id="5" name="Segnaposto contenuto 11" descr="Screen shot 2013-03-17 at 10.25.10.png"/>
          <p:cNvPicPr>
            <a:picLocks noChangeAspect="1"/>
          </p:cNvPicPr>
          <p:nvPr/>
        </p:nvPicPr>
        <p:blipFill>
          <a:blip r:embed="rId2"/>
          <a:stretch>
            <a:fillRect/>
          </a:stretch>
        </p:blipFill>
        <p:spPr>
          <a:xfrm>
            <a:off x="899592" y="4725144"/>
            <a:ext cx="2448272" cy="1458028"/>
          </a:xfrm>
          <a:prstGeom prst="rect">
            <a:avLst/>
          </a:prstGeom>
        </p:spPr>
      </p:pic>
      <p:pic>
        <p:nvPicPr>
          <p:cNvPr id="8" name="Immagine 7" descr="Screen Shot 2014-02-14 at 22.03.37.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61216" y="4725144"/>
            <a:ext cx="2494960" cy="1458028"/>
          </a:xfrm>
          <a:prstGeom prst="rect">
            <a:avLst/>
          </a:prstGeom>
        </p:spPr>
      </p:pic>
      <p:pic>
        <p:nvPicPr>
          <p:cNvPr id="10" name="Immagine 9" descr="Screen Shot 2014-02-15 at 08.56.59.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97880" y="2636912"/>
            <a:ext cx="3025729" cy="1726481"/>
          </a:xfrm>
          <a:prstGeom prst="rect">
            <a:avLst/>
          </a:prstGeom>
        </p:spPr>
      </p:pic>
      <p:pic>
        <p:nvPicPr>
          <p:cNvPr id="11" name="Immagine 10" descr="Screen Shot 2014-02-15 at 09.10.29.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23928" y="2636911"/>
            <a:ext cx="4437195" cy="1800201"/>
          </a:xfrm>
          <a:prstGeom prst="rect">
            <a:avLst/>
          </a:prstGeom>
        </p:spPr>
      </p:pic>
      <p:pic>
        <p:nvPicPr>
          <p:cNvPr id="12" name="Immagine 11" descr="Screen Shot 2014-02-15 at 09.07.06.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44208" y="4704085"/>
            <a:ext cx="1710530" cy="1512168"/>
          </a:xfrm>
          <a:prstGeom prst="rect">
            <a:avLst/>
          </a:prstGeom>
        </p:spPr>
      </p:pic>
    </p:spTree>
    <p:extLst>
      <p:ext uri="{BB962C8B-B14F-4D97-AF65-F5344CB8AC3E}">
        <p14:creationId xmlns:p14="http://schemas.microsoft.com/office/powerpoint/2010/main" xmlns="" val="318318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endParaRPr lang="it-IT" sz="1600" noProof="1" smtClean="0"/>
          </a:p>
          <a:p>
            <a:pPr indent="0" algn="just">
              <a:buNone/>
            </a:pPr>
            <a:r>
              <a:rPr lang="it-IT" sz="1600" b="1" noProof="1" smtClean="0"/>
              <a:t>Viral videos have different characteristics from traditional videos that are designed for traditional media:</a:t>
            </a:r>
          </a:p>
          <a:p>
            <a:pPr indent="0" algn="just">
              <a:buNone/>
            </a:pPr>
            <a:endParaRPr lang="it-IT" sz="1600" b="1" noProof="1"/>
          </a:p>
          <a:p>
            <a:pPr indent="0" algn="just">
              <a:buNone/>
            </a:pPr>
            <a:endParaRPr lang="it-IT" sz="1600" b="1" noProof="1" smtClean="0"/>
          </a:p>
          <a:p>
            <a:pPr indent="0" algn="just">
              <a:buNone/>
            </a:pPr>
            <a:endParaRPr lang="it-IT" sz="1600" b="1" noProof="1" smtClean="0"/>
          </a:p>
          <a:p>
            <a:pPr indent="0" algn="just">
              <a:buNone/>
            </a:pPr>
            <a:endParaRPr lang="it-IT" sz="1600" noProof="1" smtClean="0"/>
          </a:p>
          <a:p>
            <a:pPr indent="0" algn="just">
              <a:buNone/>
            </a:pPr>
            <a:r>
              <a:rPr lang="it-IT" sz="1600" noProof="1" smtClean="0"/>
              <a:t> </a:t>
            </a: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en-GB" sz="3200" b="1" u="none" strike="noStrike" kern="1200" cap="none" spc="0" normalizeH="0" baseline="0" dirty="0" smtClean="0">
                <a:ln>
                  <a:noFill/>
                </a:ln>
                <a:solidFill>
                  <a:schemeClr val="tx1"/>
                </a:solidFill>
                <a:effectLst/>
                <a:uLnTx/>
                <a:uFillTx/>
                <a:latin typeface="+mj-lt"/>
                <a:ea typeface="+mj-ea"/>
                <a:cs typeface="+mj-cs"/>
              </a:rPr>
              <a:t>Viral</a:t>
            </a:r>
            <a:r>
              <a:rPr kumimoji="0" lang="en-GB" sz="3200" b="1" u="none" strike="noStrike" kern="1200" cap="none" spc="0" normalizeH="0" dirty="0" smtClean="0">
                <a:ln>
                  <a:noFill/>
                </a:ln>
                <a:solidFill>
                  <a:schemeClr val="tx1"/>
                </a:solidFill>
                <a:effectLst/>
                <a:uLnTx/>
                <a:uFillTx/>
                <a:latin typeface="+mj-lt"/>
                <a:ea typeface="+mj-ea"/>
                <a:cs typeface="+mj-cs"/>
              </a:rPr>
              <a:t> videos</a:t>
            </a:r>
            <a:endParaRPr lang="en-GB" sz="3200" b="1" dirty="0" smtClean="0"/>
          </a:p>
        </p:txBody>
      </p:sp>
      <p:graphicFrame>
        <p:nvGraphicFramePr>
          <p:cNvPr id="6" name="Tabella 5"/>
          <p:cNvGraphicFramePr>
            <a:graphicFrameLocks noGrp="1"/>
          </p:cNvGraphicFramePr>
          <p:nvPr>
            <p:extLst>
              <p:ext uri="{D42A27DB-BD31-4B8C-83A1-F6EECF244321}">
                <p14:modId xmlns:p14="http://schemas.microsoft.com/office/powerpoint/2010/main" xmlns="" val="1254744642"/>
              </p:ext>
            </p:extLst>
          </p:nvPr>
        </p:nvGraphicFramePr>
        <p:xfrm>
          <a:off x="1763688" y="2708920"/>
          <a:ext cx="5600847" cy="3413760"/>
        </p:xfrm>
        <a:graphic>
          <a:graphicData uri="http://schemas.openxmlformats.org/drawingml/2006/table">
            <a:tbl>
              <a:tblPr firstRow="1" bandRow="1">
                <a:tableStyleId>{073A0DAA-6AF3-43AB-8588-CEC1D06C72B9}</a:tableStyleId>
              </a:tblPr>
              <a:tblGrid>
                <a:gridCol w="1866949"/>
                <a:gridCol w="1866949"/>
                <a:gridCol w="1866949"/>
              </a:tblGrid>
              <a:tr h="290770">
                <a:tc>
                  <a:txBody>
                    <a:bodyPr/>
                    <a:lstStyle/>
                    <a:p>
                      <a:endParaRPr lang="it-IT" sz="14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it-IT" sz="1400" dirty="0" smtClean="0">
                          <a:solidFill>
                            <a:srgbClr val="FF0000"/>
                          </a:solidFill>
                        </a:rPr>
                        <a:t>TRADITIONAL</a:t>
                      </a:r>
                      <a:r>
                        <a:rPr lang="it-IT" sz="1400" baseline="0" dirty="0" smtClean="0">
                          <a:solidFill>
                            <a:srgbClr val="FF0000"/>
                          </a:solidFill>
                        </a:rPr>
                        <a:t> VIDEO</a:t>
                      </a:r>
                      <a:endParaRPr lang="it-IT"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it-IT" sz="1400" dirty="0" smtClean="0">
                          <a:solidFill>
                            <a:srgbClr val="FF0000"/>
                          </a:solidFill>
                        </a:rPr>
                        <a:t>VIRAL</a:t>
                      </a:r>
                      <a:r>
                        <a:rPr lang="it-IT" sz="1400" baseline="0" dirty="0" smtClean="0">
                          <a:solidFill>
                            <a:srgbClr val="FF0000"/>
                          </a:solidFill>
                        </a:rPr>
                        <a:t> VIDEO</a:t>
                      </a:r>
                      <a:endParaRPr lang="it-IT"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0770">
                <a:tc>
                  <a:txBody>
                    <a:bodyPr/>
                    <a:lstStyle/>
                    <a:p>
                      <a:r>
                        <a:rPr lang="it-IT" sz="1400" b="1" dirty="0" smtClean="0"/>
                        <a:t>PRODUCT</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PREMINENT</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NOT  VERY VISIBLE</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770">
                <a:tc>
                  <a:txBody>
                    <a:bodyPr/>
                    <a:lstStyle/>
                    <a:p>
                      <a:r>
                        <a:rPr lang="it-IT" sz="1400" b="1" dirty="0" smtClean="0"/>
                        <a:t>QUALITY</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PROFESSIONAL</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AMATEURISH</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770">
                <a:tc>
                  <a:txBody>
                    <a:bodyPr/>
                    <a:lstStyle/>
                    <a:p>
                      <a:r>
                        <a:rPr lang="it-IT" sz="1400" b="1" dirty="0" smtClean="0"/>
                        <a:t>TESTIMONIALS</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VIP</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NORMAL PEOPLE</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770">
                <a:tc>
                  <a:txBody>
                    <a:bodyPr/>
                    <a:lstStyle/>
                    <a:p>
                      <a:r>
                        <a:rPr lang="it-IT" sz="1400" b="1" dirty="0" smtClean="0"/>
                        <a:t>HIGHLIGHTS</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b="0" dirty="0" smtClean="0"/>
                        <a:t>PRODUCTION </a:t>
                      </a:r>
                      <a:r>
                        <a:rPr lang="it-IT" sz="1400" b="0" noProof="1" smtClean="0"/>
                        <a:t>(Scenography/Special effects/Sophistication/Art Directions/ make up/Hair stylist/soundtrack..)</a:t>
                      </a:r>
                      <a:endParaRPr lang="it-IT"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SENSE OF HUMOUR/SURPRISE/EMOTIONS</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it-IT" sz="1400" b="1" dirty="0" smtClean="0"/>
                        <a:t>BUDGET</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HEAVY</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LIMITED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it-IT" sz="1400" b="1" dirty="0" smtClean="0"/>
                        <a:t>STORY</a:t>
                      </a:r>
                      <a:endParaRPr lang="it-IT"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IMAGINARY/VISIONARY</a:t>
                      </a:r>
                      <a:endParaRPr lang="it-IT"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it-IT" sz="1400" dirty="0" smtClean="0"/>
                        <a:t>EVERY DAY LIFE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603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it-IT" sz="1600" b="1" noProof="1" smtClean="0">
                <a:solidFill>
                  <a:srgbClr val="008000"/>
                </a:solidFill>
              </a:rPr>
              <a:t>Some campaigns are designed to be viral</a:t>
            </a:r>
            <a:r>
              <a:rPr lang="it-IT" sz="1600" noProof="1" smtClean="0"/>
              <a:t>. Here </a:t>
            </a:r>
            <a:r>
              <a:rPr lang="it-IT" sz="1600" b="1" noProof="1" smtClean="0">
                <a:solidFill>
                  <a:srgbClr val="008000"/>
                </a:solidFill>
              </a:rPr>
              <a:t>the story is more important than the product</a:t>
            </a:r>
            <a:r>
              <a:rPr lang="it-IT" sz="1600" noProof="1" smtClean="0"/>
              <a:t>. In fact, it may not even be shown yet the ad is memorable because of the story.  </a:t>
            </a:r>
          </a:p>
          <a:p>
            <a:pPr indent="0" algn="just">
              <a:buNone/>
            </a:pPr>
            <a:r>
              <a:rPr lang="it-IT" sz="1600" b="1" noProof="1" smtClean="0"/>
              <a:t>				</a:t>
            </a:r>
            <a:r>
              <a:rPr lang="it-IT" sz="1400" b="1" noProof="1" smtClean="0"/>
              <a:t>1</a:t>
            </a:r>
            <a:r>
              <a:rPr lang="it-IT" sz="1200" b="1" noProof="1" smtClean="0"/>
              <a:t>. Volkswagen: The Force</a:t>
            </a:r>
            <a:r>
              <a:rPr lang="it-IT" sz="1200" noProof="1" smtClean="0"/>
              <a:t>. Agency: Deutsch, Los Angeles  Launch date: Feb. 3, 2013</a:t>
            </a:r>
          </a:p>
          <a:p>
            <a:pPr marL="1857600" indent="0" algn="just">
              <a:buNone/>
            </a:pPr>
            <a:r>
              <a:rPr lang="it-IT" sz="1200" noProof="1" smtClean="0"/>
              <a:t>Views: 62.7 million</a:t>
            </a:r>
          </a:p>
          <a:p>
            <a:pPr marL="1857600" indent="0" algn="just">
              <a:buNone/>
            </a:pPr>
            <a:r>
              <a:rPr lang="it-IT" sz="1200" noProof="1" smtClean="0"/>
              <a:t>Volkswagen gave this video the ultimate paid placement in the Super Bowl but launched it the previous week on the web, where it garnered 14 million views before the game. One of the most-watched viral ads of all time.</a:t>
            </a:r>
          </a:p>
          <a:p>
            <a:pPr marL="1857600" indent="0" algn="just">
              <a:buNone/>
            </a:pPr>
            <a:r>
              <a:rPr lang="it-IT" sz="1200" b="1" noProof="1" smtClean="0"/>
              <a:t>2. DOVE: Real Beauty Sketches. </a:t>
            </a:r>
            <a:r>
              <a:rPr lang="it-IT" sz="1200" noProof="1" smtClean="0"/>
              <a:t>Agency</a:t>
            </a:r>
            <a:r>
              <a:rPr lang="it-IT" sz="1200" b="1" noProof="1" smtClean="0"/>
              <a:t>: </a:t>
            </a:r>
            <a:r>
              <a:rPr lang="it-IT" sz="1200" noProof="1" smtClean="0"/>
              <a:t>Ogilvy &amp; M. Brazil debuted on April  14, 2013</a:t>
            </a:r>
          </a:p>
          <a:p>
            <a:pPr marL="0" indent="0" algn="just">
              <a:buNone/>
            </a:pPr>
            <a:r>
              <a:rPr lang="it-IT" sz="1200" noProof="1" smtClean="0"/>
              <a:t>	</a:t>
            </a:r>
            <a:r>
              <a:rPr lang="pl-PL" sz="1200" noProof="1" smtClean="0"/>
              <a:t>			Views: 134,</a:t>
            </a:r>
            <a:r>
              <a:rPr lang="it-IT" sz="1200" noProof="1" smtClean="0"/>
              <a:t>.9 million</a:t>
            </a:r>
          </a:p>
          <a:p>
            <a:pPr marL="1879600" indent="0" algn="just">
              <a:buNone/>
            </a:pPr>
            <a:r>
              <a:rPr lang="it-IT" sz="1200" noProof="1" smtClean="0"/>
              <a:t>This spot impressed. In it, an FBI sketch artist asked individual women to participate in a study to first describe themselves and then a stranger seated next to them earlier in the day.The results showed very different images— the self-descriptions would reveal the women's insecurities. In May, it took the Cannes Lions International Festival of Creativity's highest honor a prize only awarded for innovative and transformational work.</a:t>
            </a:r>
          </a:p>
          <a:p>
            <a:pPr marL="1857600" indent="0" algn="just">
              <a:buNone/>
            </a:pPr>
            <a:r>
              <a:rPr lang="it-IT" sz="1200" b="1" noProof="1" smtClean="0"/>
              <a:t>3. P&amp;G: Thank you mom</a:t>
            </a:r>
            <a:r>
              <a:rPr lang="it-IT" sz="1200" noProof="1" smtClean="0"/>
              <a:t>. Agency: </a:t>
            </a:r>
            <a:r>
              <a:rPr lang="it-IT" sz="1200" dirty="0" err="1"/>
              <a:t>Wieden+Kennedy</a:t>
            </a:r>
            <a:r>
              <a:rPr lang="it-IT" sz="1200" dirty="0"/>
              <a:t>,</a:t>
            </a:r>
            <a:r>
              <a:rPr lang="it-IT" sz="1200" noProof="1" smtClean="0"/>
              <a:t>, Los Angeles  Launch date: </a:t>
            </a:r>
            <a:r>
              <a:rPr lang="en-US" sz="1200" noProof="1" smtClean="0"/>
              <a:t>January 6, 2014</a:t>
            </a:r>
            <a:endParaRPr lang="it-IT" sz="1200" noProof="1" smtClean="0"/>
          </a:p>
          <a:p>
            <a:pPr marL="1857600" indent="0" algn="just">
              <a:buNone/>
            </a:pPr>
            <a:r>
              <a:rPr lang="it-IT" sz="1200" noProof="1" smtClean="0"/>
              <a:t>Views: 17,8 million</a:t>
            </a:r>
          </a:p>
          <a:p>
            <a:pPr marL="1857600" indent="0" algn="just">
              <a:buNone/>
            </a:pPr>
            <a:r>
              <a:rPr lang="it-IT" sz="1200" noProof="1" smtClean="0"/>
              <a:t>Marking one month until the start of the Olympic Winter Games, Procter &amp; Gamble celebrates how moms are there along the journey to pick their kids back up and encourage them to try again. One major part of that journey will be watching their kids compete in Sochi.</a:t>
            </a:r>
          </a:p>
          <a:p>
            <a:pPr marL="1857600" indent="0">
              <a:buAutoNum type="arabicPeriod"/>
            </a:pPr>
            <a:endParaRPr lang="it-IT" sz="1400" noProof="1" smtClean="0"/>
          </a:p>
          <a:p>
            <a:pPr marL="1857600" indent="0" algn="just">
              <a:buNone/>
            </a:pPr>
            <a:endParaRPr lang="it-IT" sz="1600" noProof="1" smtClean="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Viral</a:t>
            </a:r>
            <a:r>
              <a:rPr kumimoji="0" lang="en-GB" sz="3200" b="1" u="none" strike="noStrike" kern="1200" cap="none" spc="0" normalizeH="0" dirty="0" smtClean="0">
                <a:ln>
                  <a:noFill/>
                </a:ln>
                <a:solidFill>
                  <a:schemeClr val="tx1"/>
                </a:solidFill>
                <a:effectLst/>
                <a:uLnTx/>
                <a:uFillTx/>
                <a:latin typeface="+mj-lt"/>
                <a:ea typeface="+mj-ea"/>
                <a:cs typeface="+mj-cs"/>
              </a:rPr>
              <a:t> WEB campaigns</a:t>
            </a:r>
            <a:endParaRPr lang="en-GB" sz="3200" b="1" dirty="0" smtClean="0"/>
          </a:p>
        </p:txBody>
      </p:sp>
      <p:pic>
        <p:nvPicPr>
          <p:cNvPr id="8" name="Immagine 7" descr="Screen shot 2013-03-18 at 21.58.53.png"/>
          <p:cNvPicPr>
            <a:picLocks noChangeAspect="1"/>
          </p:cNvPicPr>
          <p:nvPr/>
        </p:nvPicPr>
        <p:blipFill>
          <a:blip r:embed="rId2"/>
          <a:stretch>
            <a:fillRect/>
          </a:stretch>
        </p:blipFill>
        <p:spPr>
          <a:xfrm>
            <a:off x="611733" y="2204864"/>
            <a:ext cx="1708397" cy="1008112"/>
          </a:xfrm>
          <a:prstGeom prst="rect">
            <a:avLst/>
          </a:prstGeom>
        </p:spPr>
      </p:pic>
      <p:pic>
        <p:nvPicPr>
          <p:cNvPr id="5" name="Immagine 4" descr="Screen Shot 2014-02-14 at 22.59.39.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7834" y="3429000"/>
            <a:ext cx="1708397" cy="1080120"/>
          </a:xfrm>
          <a:prstGeom prst="rect">
            <a:avLst/>
          </a:prstGeom>
        </p:spPr>
      </p:pic>
      <p:pic>
        <p:nvPicPr>
          <p:cNvPr id="7" name="Immagine 6" descr="Screen Shot 2014-02-15 at 16.01.09.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7835" y="4725144"/>
            <a:ext cx="1722296" cy="1119261"/>
          </a:xfrm>
          <a:prstGeom prst="rect">
            <a:avLst/>
          </a:prstGeom>
        </p:spPr>
      </p:pic>
    </p:spTree>
    <p:extLst>
      <p:ext uri="{BB962C8B-B14F-4D97-AF65-F5344CB8AC3E}">
        <p14:creationId xmlns:p14="http://schemas.microsoft.com/office/powerpoint/2010/main" xmlns="" val="233356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1" u="none" strike="noStrike" kern="1200" cap="none" spc="0" normalizeH="0" baseline="0" dirty="0" smtClean="0">
                <a:ln>
                  <a:noFill/>
                </a:ln>
                <a:solidFill>
                  <a:schemeClr val="tx1"/>
                </a:solidFill>
                <a:effectLst/>
                <a:uLnTx/>
                <a:uFillTx/>
                <a:latin typeface="+mj-lt"/>
                <a:ea typeface="+mj-ea"/>
                <a:cs typeface="+mj-cs"/>
              </a:rPr>
              <a:t>SNAPCHAT a viral success</a:t>
            </a:r>
            <a:endParaRPr lang="en-GB" sz="3200" b="1" dirty="0" smtClean="0"/>
          </a:p>
        </p:txBody>
      </p:sp>
      <p:sp>
        <p:nvSpPr>
          <p:cNvPr id="14" name="Segnaposto contenuto 2"/>
          <p:cNvSpPr>
            <a:spLocks noGrp="1"/>
          </p:cNvSpPr>
          <p:nvPr>
            <p:ph idx="1"/>
          </p:nvPr>
        </p:nvSpPr>
        <p:spPr>
          <a:xfrm>
            <a:off x="457200" y="1600200"/>
            <a:ext cx="8229600" cy="4525963"/>
          </a:xfrm>
        </p:spPr>
        <p:txBody>
          <a:bodyPr>
            <a:noAutofit/>
          </a:bodyPr>
          <a:lstStyle/>
          <a:p>
            <a:pPr marL="0" indent="0" algn="just">
              <a:buNone/>
            </a:pPr>
            <a:r>
              <a:rPr lang="et-EE" sz="1600" dirty="0" smtClean="0"/>
              <a:t>Snapchat </a:t>
            </a:r>
            <a:r>
              <a:rPr lang="et-EE" sz="1600" dirty="0"/>
              <a:t>represents the greatest existential threat yet to the Facebook. Today’s teens have finally learned the lesson </a:t>
            </a:r>
            <a:r>
              <a:rPr lang="et-EE" sz="1600" dirty="0" smtClean="0"/>
              <a:t>: </a:t>
            </a:r>
            <a:r>
              <a:rPr lang="et-EE" sz="1600" b="1" dirty="0"/>
              <a:t>What you post on social media–the good, the bad, the inappropriate–stays there forever</a:t>
            </a:r>
            <a:r>
              <a:rPr lang="et-EE" sz="1600" dirty="0"/>
              <a:t>. And so they’ve been signing up for </a:t>
            </a:r>
            <a:r>
              <a:rPr lang="et-EE" sz="1600" dirty="0" smtClean="0"/>
              <a:t>Snapchat. </a:t>
            </a:r>
          </a:p>
          <a:p>
            <a:pPr marL="0" indent="0" algn="just">
              <a:buNone/>
            </a:pPr>
            <a:r>
              <a:rPr lang="et-EE" sz="1600" dirty="0" smtClean="0"/>
              <a:t>FORBES </a:t>
            </a:r>
            <a:r>
              <a:rPr lang="et-EE" sz="1600" dirty="0"/>
              <a:t>estimates that </a:t>
            </a:r>
            <a:r>
              <a:rPr lang="et-EE" sz="1600" b="1" dirty="0">
                <a:solidFill>
                  <a:srgbClr val="008000"/>
                </a:solidFill>
              </a:rPr>
              <a:t>50 million people currently use Snapchat an app that makes photos disappear</a:t>
            </a:r>
            <a:r>
              <a:rPr lang="et-EE" sz="1600" dirty="0" smtClean="0"/>
              <a:t>. </a:t>
            </a:r>
            <a:r>
              <a:rPr lang="et-EE" sz="1600" dirty="0"/>
              <a:t>Median age: 18. Facebook, meanwhile, has </a:t>
            </a:r>
            <a:r>
              <a:rPr lang="et-EE" sz="1600" dirty="0" smtClean="0"/>
              <a:t>seen </a:t>
            </a:r>
            <a:r>
              <a:rPr lang="et-EE" sz="1600" dirty="0"/>
              <a:t>a decline among teenagers. Its average user is closer to 40</a:t>
            </a:r>
            <a:r>
              <a:rPr lang="et-EE" sz="1600" dirty="0" smtClean="0"/>
              <a:t>.</a:t>
            </a:r>
            <a:r>
              <a:rPr lang="et-EE" sz="1600" b="1" dirty="0"/>
              <a:t> </a:t>
            </a:r>
            <a:r>
              <a:rPr lang="et-EE" sz="1600" b="1" dirty="0" smtClean="0">
                <a:solidFill>
                  <a:srgbClr val="008000"/>
                </a:solidFill>
              </a:rPr>
              <a:t>Snapchat </a:t>
            </a:r>
            <a:r>
              <a:rPr lang="et-EE" sz="1600" b="1" dirty="0">
                <a:solidFill>
                  <a:srgbClr val="008000"/>
                </a:solidFill>
              </a:rPr>
              <a:t>users send 400 million photos and videos each day, matching the daily uploads to Facebook and Instagram </a:t>
            </a:r>
            <a:r>
              <a:rPr lang="et-EE" sz="1600" b="1" dirty="0" smtClean="0">
                <a:solidFill>
                  <a:srgbClr val="008000"/>
                </a:solidFill>
              </a:rPr>
              <a:t>combined.</a:t>
            </a:r>
            <a:endParaRPr lang="et-EE" sz="1600" dirty="0" smtClean="0">
              <a:solidFill>
                <a:srgbClr val="008000"/>
              </a:solidFill>
            </a:endParaRPr>
          </a:p>
          <a:p>
            <a:pPr marL="0" indent="0" algn="just">
              <a:buNone/>
            </a:pPr>
            <a:r>
              <a:rPr lang="et-EE" sz="1600" b="1" dirty="0">
                <a:solidFill>
                  <a:srgbClr val="008000"/>
                </a:solidFill>
              </a:rPr>
              <a:t>An entire subindustry–so</a:t>
            </a:r>
            <a:r>
              <a:rPr lang="et-EE" sz="1600" b="1" dirty="0" smtClean="0">
                <a:solidFill>
                  <a:srgbClr val="008000"/>
                </a:solidFill>
              </a:rPr>
              <a:t>-called “temporary”, has </a:t>
            </a:r>
            <a:r>
              <a:rPr lang="et-EE" sz="1600" b="1" dirty="0">
                <a:solidFill>
                  <a:srgbClr val="008000"/>
                </a:solidFill>
              </a:rPr>
              <a:t>emerged behind it. Besides </a:t>
            </a:r>
            <a:r>
              <a:rPr lang="et-EE" sz="1600" b="1" dirty="0" smtClean="0">
                <a:solidFill>
                  <a:srgbClr val="008000"/>
                </a:solidFill>
              </a:rPr>
              <a:t>Poke, </a:t>
            </a:r>
            <a:r>
              <a:rPr lang="et-EE" sz="1600" b="1" dirty="0">
                <a:solidFill>
                  <a:srgbClr val="008000"/>
                </a:solidFill>
              </a:rPr>
              <a:t>there’s </a:t>
            </a:r>
            <a:r>
              <a:rPr lang="et-EE" sz="1600" b="1" dirty="0" smtClean="0">
                <a:solidFill>
                  <a:srgbClr val="008000"/>
                </a:solidFill>
              </a:rPr>
              <a:t>Clipchat, </a:t>
            </a:r>
            <a:r>
              <a:rPr lang="et-EE" sz="1600" b="1" dirty="0">
                <a:solidFill>
                  <a:srgbClr val="008000"/>
                </a:solidFill>
              </a:rPr>
              <a:t>Wickr </a:t>
            </a:r>
            <a:r>
              <a:rPr lang="et-EE" sz="1600" b="1" dirty="0" smtClean="0">
                <a:solidFill>
                  <a:srgbClr val="008000"/>
                </a:solidFill>
              </a:rPr>
              <a:t>and </a:t>
            </a:r>
            <a:r>
              <a:rPr lang="et-EE" sz="1600" b="1" dirty="0">
                <a:solidFill>
                  <a:srgbClr val="008000"/>
                </a:solidFill>
              </a:rPr>
              <a:t>dozens of other apps </a:t>
            </a:r>
            <a:r>
              <a:rPr lang="et-EE" sz="1600" b="1" dirty="0" smtClean="0">
                <a:solidFill>
                  <a:srgbClr val="008000"/>
                </a:solidFill>
              </a:rPr>
              <a:t>pushing digital </a:t>
            </a:r>
            <a:r>
              <a:rPr lang="et-EE" sz="1600" b="1" dirty="0">
                <a:solidFill>
                  <a:srgbClr val="008000"/>
                </a:solidFill>
              </a:rPr>
              <a:t>communication back toward what a telephone call used to </a:t>
            </a:r>
            <a:r>
              <a:rPr lang="et-EE" sz="1600" b="1" dirty="0" smtClean="0">
                <a:solidFill>
                  <a:srgbClr val="008000"/>
                </a:solidFill>
              </a:rPr>
              <a:t>be: a </a:t>
            </a:r>
            <a:r>
              <a:rPr lang="et-EE" sz="1600" b="1" dirty="0">
                <a:solidFill>
                  <a:srgbClr val="008000"/>
                </a:solidFill>
              </a:rPr>
              <a:t>way to communicate with little risk it will come back to bite you.</a:t>
            </a:r>
            <a:endParaRPr lang="it-IT" sz="1600" dirty="0">
              <a:solidFill>
                <a:srgbClr val="008000"/>
              </a:solidFill>
            </a:endParaRPr>
          </a:p>
          <a:p>
            <a:pPr marL="0" indent="0" algn="just">
              <a:buNone/>
            </a:pPr>
            <a:endParaRPr lang="it-IT" sz="1600" dirty="0"/>
          </a:p>
          <a:p>
            <a:pPr algn="just"/>
            <a:endParaRPr lang="it-IT" sz="1600" dirty="0"/>
          </a:p>
          <a:p>
            <a:pPr algn="just"/>
            <a:endParaRPr lang="it-IT" sz="1600" dirty="0"/>
          </a:p>
          <a:p>
            <a:pPr indent="0" algn="just">
              <a:buNone/>
            </a:pPr>
            <a:endParaRPr lang="it-IT" sz="1600" dirty="0"/>
          </a:p>
          <a:p>
            <a:pPr indent="0" algn="just">
              <a:buNone/>
            </a:pPr>
            <a:endParaRPr lang="it-IT" sz="1600" b="1" noProof="1" smtClean="0"/>
          </a:p>
        </p:txBody>
      </p:sp>
      <p:pic>
        <p:nvPicPr>
          <p:cNvPr id="5" name="Immagine 4" descr="Screen Shot 2014-01-19 at 01.13.0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32240" y="4221088"/>
            <a:ext cx="1780529" cy="2376264"/>
          </a:xfrm>
          <a:prstGeom prst="rect">
            <a:avLst/>
          </a:prstGeom>
        </p:spPr>
      </p:pic>
    </p:spTree>
    <p:extLst>
      <p:ext uri="{BB962C8B-B14F-4D97-AF65-F5344CB8AC3E}">
        <p14:creationId xmlns:p14="http://schemas.microsoft.com/office/powerpoint/2010/main" xmlns="" val="212564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The story of SNAPCHAT a viral success</a:t>
            </a:r>
            <a:endParaRPr lang="en-GB" sz="3200" b="1" dirty="0" smtClean="0"/>
          </a:p>
        </p:txBody>
      </p:sp>
      <p:sp>
        <p:nvSpPr>
          <p:cNvPr id="14" name="Segnaposto contenuto 2"/>
          <p:cNvSpPr>
            <a:spLocks noGrp="1"/>
          </p:cNvSpPr>
          <p:nvPr>
            <p:ph idx="1"/>
          </p:nvPr>
        </p:nvSpPr>
        <p:spPr>
          <a:xfrm>
            <a:off x="457200" y="1600200"/>
            <a:ext cx="8229600" cy="4525963"/>
          </a:xfrm>
        </p:spPr>
        <p:txBody>
          <a:bodyPr>
            <a:noAutofit/>
          </a:bodyPr>
          <a:lstStyle/>
          <a:p>
            <a:pPr marL="0" indent="0" algn="just">
              <a:buNone/>
            </a:pPr>
            <a:r>
              <a:rPr lang="et-EE" sz="1600" b="1" dirty="0" smtClean="0"/>
              <a:t>THIRTEEN </a:t>
            </a:r>
            <a:r>
              <a:rPr lang="et-EE" sz="1600" b="1" dirty="0"/>
              <a:t>MONTHS AGO </a:t>
            </a:r>
            <a:r>
              <a:rPr lang="et-EE" sz="1600" dirty="0"/>
              <a:t>Facebook’s Mark Zuckerberg, the richest twentysomething in history, </a:t>
            </a:r>
            <a:r>
              <a:rPr lang="et-EE" sz="1600" dirty="0" smtClean="0"/>
              <a:t>reached Evan </a:t>
            </a:r>
            <a:r>
              <a:rPr lang="et-EE" sz="1600" dirty="0"/>
              <a:t>Spiegel, who </a:t>
            </a:r>
            <a:r>
              <a:rPr lang="et-EE" sz="1600" dirty="0" smtClean="0"/>
              <a:t>created </a:t>
            </a:r>
            <a:r>
              <a:rPr lang="et-EE" sz="1600" b="1" dirty="0" smtClean="0">
                <a:solidFill>
                  <a:srgbClr val="008000"/>
                </a:solidFill>
              </a:rPr>
              <a:t>Snapchat</a:t>
            </a:r>
            <a:r>
              <a:rPr lang="et-EE" sz="1600" dirty="0" smtClean="0"/>
              <a:t>, </a:t>
            </a:r>
            <a:r>
              <a:rPr lang="et-EE" sz="1600" dirty="0"/>
              <a:t>with an invitation, delivered to his personal e-mail account: </a:t>
            </a:r>
            <a:r>
              <a:rPr lang="et-EE" sz="1600" dirty="0" smtClean="0"/>
              <a:t>“Come here </a:t>
            </a:r>
            <a:r>
              <a:rPr lang="et-EE" sz="1600" dirty="0"/>
              <a:t>and let’s get to know each </a:t>
            </a:r>
            <a:r>
              <a:rPr lang="et-EE" sz="1600" dirty="0" smtClean="0"/>
              <a:t>other”. </a:t>
            </a:r>
            <a:r>
              <a:rPr lang="et-EE" sz="1600" dirty="0"/>
              <a:t>Spiegel, now </a:t>
            </a:r>
            <a:r>
              <a:rPr lang="et-EE" sz="1600" dirty="0" smtClean="0"/>
              <a:t>23, responded : “I’m </a:t>
            </a:r>
            <a:r>
              <a:rPr lang="et-EE" sz="1600" dirty="0"/>
              <a:t>happy to meet you… if you come to me</a:t>
            </a:r>
            <a:r>
              <a:rPr lang="et-EE" sz="1600" dirty="0" smtClean="0"/>
              <a:t>.</a:t>
            </a:r>
            <a:r>
              <a:rPr lang="it-IT" sz="1600" dirty="0" smtClean="0"/>
              <a:t>”</a:t>
            </a:r>
            <a:endParaRPr lang="it-IT" sz="1600" dirty="0"/>
          </a:p>
          <a:p>
            <a:pPr marL="0" indent="0" algn="just">
              <a:buNone/>
            </a:pPr>
            <a:r>
              <a:rPr lang="et-EE" sz="1600" dirty="0"/>
              <a:t>And </a:t>
            </a:r>
            <a:r>
              <a:rPr lang="et-EE" sz="1600" dirty="0" smtClean="0"/>
              <a:t>so, </a:t>
            </a:r>
            <a:r>
              <a:rPr lang="et-EE" sz="1600" dirty="0"/>
              <a:t>Zuckerberg flew to Spiegel’s hometown, Los </a:t>
            </a:r>
            <a:r>
              <a:rPr lang="et-EE" sz="1600" dirty="0" smtClean="0"/>
              <a:t>Angeles. Zuckerberg described </a:t>
            </a:r>
            <a:r>
              <a:rPr lang="et-EE" sz="1600" dirty="0"/>
              <a:t>Facebook’s new product, </a:t>
            </a:r>
            <a:r>
              <a:rPr lang="et-EE" sz="1600" b="1" dirty="0">
                <a:solidFill>
                  <a:srgbClr val="008000"/>
                </a:solidFill>
              </a:rPr>
              <a:t>Poke, a mobile app for sharing photos and making them disappear.</a:t>
            </a:r>
            <a:r>
              <a:rPr lang="et-EE" sz="1600" dirty="0"/>
              <a:t> It would debut in a matter of </a:t>
            </a:r>
            <a:r>
              <a:rPr lang="et-EE" sz="1600" dirty="0" smtClean="0"/>
              <a:t>day ,it was basically like : ”we’re going to crash you”. Spiegel immediately </a:t>
            </a:r>
            <a:r>
              <a:rPr lang="et-EE" sz="1600" dirty="0"/>
              <a:t>returned </a:t>
            </a:r>
            <a:r>
              <a:rPr lang="et-EE" sz="1600" dirty="0" smtClean="0"/>
              <a:t>to his office </a:t>
            </a:r>
            <a:r>
              <a:rPr lang="et-EE" sz="1600" dirty="0"/>
              <a:t>and ordered a book for each of </a:t>
            </a:r>
            <a:r>
              <a:rPr lang="et-EE" sz="1600" dirty="0" smtClean="0"/>
              <a:t>his </a:t>
            </a:r>
            <a:r>
              <a:rPr lang="et-EE" sz="1600" dirty="0"/>
              <a:t>six employees: Sun Tzu’s </a:t>
            </a:r>
            <a:r>
              <a:rPr lang="et-EE" sz="1600" i="1" dirty="0"/>
              <a:t>The Art of War</a:t>
            </a:r>
            <a:r>
              <a:rPr lang="et-EE" sz="1600" dirty="0"/>
              <a:t>.</a:t>
            </a:r>
            <a:endParaRPr lang="it-IT" sz="1600" dirty="0"/>
          </a:p>
          <a:p>
            <a:pPr marL="0" indent="0" algn="just">
              <a:buNone/>
            </a:pPr>
            <a:r>
              <a:rPr lang="et-EE" sz="1600" dirty="0" smtClean="0"/>
              <a:t>When </a:t>
            </a:r>
            <a:r>
              <a:rPr lang="et-EE" sz="1600" dirty="0"/>
              <a:t>Poke debuted, on Dec. 21, 2012, Zuckerberg e-mailed Spiegel, telling him that he hoped he enjoyed it. Spiegel, who had deactivated his Facebook </a:t>
            </a:r>
            <a:r>
              <a:rPr lang="et-EE" sz="1600" dirty="0" smtClean="0"/>
              <a:t>account, found Poke was a </a:t>
            </a:r>
            <a:r>
              <a:rPr lang="et-EE" sz="1600" dirty="0"/>
              <a:t>near-exact copy.</a:t>
            </a:r>
            <a:endParaRPr lang="it-IT" sz="1600" dirty="0"/>
          </a:p>
          <a:p>
            <a:pPr marL="0" indent="0" algn="just">
              <a:buNone/>
            </a:pPr>
            <a:r>
              <a:rPr lang="et-EE" sz="1600" dirty="0"/>
              <a:t>But a funny thing </a:t>
            </a:r>
            <a:r>
              <a:rPr lang="et-EE" sz="1600" dirty="0" smtClean="0"/>
              <a:t>happened. </a:t>
            </a:r>
            <a:r>
              <a:rPr lang="et-EE" sz="1600" dirty="0"/>
              <a:t>The day after its launch Poke hit number one on the iPhone app store. But within three days, </a:t>
            </a:r>
            <a:r>
              <a:rPr lang="et-EE" sz="1600" dirty="0" smtClean="0"/>
              <a:t>Snapchat went ahead,as </a:t>
            </a:r>
            <a:r>
              <a:rPr lang="et-EE" sz="1600" dirty="0"/>
              <a:t>the Facebook app disappeared from the top 30. </a:t>
            </a:r>
            <a:r>
              <a:rPr lang="et-EE" sz="1600" dirty="0" smtClean="0"/>
              <a:t>Spiegel said: </a:t>
            </a:r>
            <a:r>
              <a:rPr lang="et-EE" sz="1600" dirty="0"/>
              <a:t>“It was like, ‘Merry </a:t>
            </a:r>
            <a:r>
              <a:rPr lang="et-EE" sz="1600" dirty="0" smtClean="0"/>
              <a:t>Christmas!</a:t>
            </a:r>
            <a:r>
              <a:rPr lang="et-EE" sz="1600" dirty="0"/>
              <a:t>’ </a:t>
            </a:r>
            <a:r>
              <a:rPr lang="et-EE" sz="1600" dirty="0" smtClean="0"/>
              <a:t>”</a:t>
            </a:r>
            <a:r>
              <a:rPr lang="et-EE" sz="1600" b="1" dirty="0"/>
              <a:t> </a:t>
            </a:r>
          </a:p>
        </p:txBody>
      </p:sp>
    </p:spTree>
    <p:extLst>
      <p:ext uri="{BB962C8B-B14F-4D97-AF65-F5344CB8AC3E}">
        <p14:creationId xmlns:p14="http://schemas.microsoft.com/office/powerpoint/2010/main" xmlns="" val="257999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The story of SNAPCHAT a viral success</a:t>
            </a:r>
            <a:endParaRPr lang="en-GB" sz="3200" b="1" dirty="0" smtClean="0"/>
          </a:p>
        </p:txBody>
      </p:sp>
      <p:sp>
        <p:nvSpPr>
          <p:cNvPr id="14" name="Segnaposto contenuto 2"/>
          <p:cNvSpPr>
            <a:spLocks noGrp="1"/>
          </p:cNvSpPr>
          <p:nvPr>
            <p:ph idx="1"/>
          </p:nvPr>
        </p:nvSpPr>
        <p:spPr>
          <a:xfrm>
            <a:off x="457200" y="1600200"/>
            <a:ext cx="8229600" cy="4525963"/>
          </a:xfrm>
        </p:spPr>
        <p:txBody>
          <a:bodyPr>
            <a:noAutofit/>
          </a:bodyPr>
          <a:lstStyle/>
          <a:p>
            <a:pPr marL="0" indent="0" algn="just">
              <a:buNone/>
            </a:pPr>
            <a:r>
              <a:rPr lang="et-EE" sz="1600" b="1" dirty="0" smtClean="0"/>
              <a:t>As user numbers approached 1,000, an odd pattern emerged: </a:t>
            </a:r>
            <a:r>
              <a:rPr lang="et-EE" sz="1600" b="1" dirty="0" smtClean="0">
                <a:solidFill>
                  <a:srgbClr val="008000"/>
                </a:solidFill>
              </a:rPr>
              <a:t>App usage peaked between 9 a.m. and 3 p.m.–school hours. It gave them all the ability to pass visual notes during class–except, the evidence vanished. Usage doubled among teens at school and users surged that December to 2,241. By January it was at 20,000; by April, 100,000.</a:t>
            </a:r>
          </a:p>
          <a:p>
            <a:pPr marL="0" indent="0" algn="just">
              <a:buNone/>
            </a:pPr>
            <a:endParaRPr lang="et-EE" sz="1600" dirty="0" smtClean="0"/>
          </a:p>
          <a:p>
            <a:pPr marL="0" indent="0" algn="just">
              <a:buNone/>
            </a:pPr>
            <a:r>
              <a:rPr lang="et-EE" sz="1600" dirty="0" smtClean="0"/>
              <a:t>Which helps explain what happened in the fall when Zuckerberg reached Spiegel, basically ready to surrender on terms of </a:t>
            </a:r>
            <a:r>
              <a:rPr lang="et-EE" sz="1600" b="1" dirty="0" smtClean="0">
                <a:solidFill>
                  <a:srgbClr val="008000"/>
                </a:solidFill>
              </a:rPr>
              <a:t>$3 billion in cash for a two-year-old app with no revenue.</a:t>
            </a:r>
            <a:endParaRPr lang="it-IT" sz="1600" b="1" dirty="0" smtClean="0">
              <a:solidFill>
                <a:srgbClr val="008000"/>
              </a:solidFill>
            </a:endParaRPr>
          </a:p>
          <a:p>
            <a:pPr marL="0" indent="0" algn="just">
              <a:buNone/>
            </a:pPr>
            <a:r>
              <a:rPr lang="et-EE" sz="1600" dirty="0" smtClean="0"/>
              <a:t>Spiegel refused it. It was the most scrutinized business decision of the past year. The roots of that decision, however, were obvious. Chapter 6 in the</a:t>
            </a:r>
            <a:r>
              <a:rPr lang="et-EE" sz="1600" i="1" dirty="0" smtClean="0"/>
              <a:t> Art of War</a:t>
            </a:r>
            <a:r>
              <a:rPr lang="et-EE" sz="1600" dirty="0" smtClean="0"/>
              <a:t> specifically addresses the need to </a:t>
            </a:r>
            <a:r>
              <a:rPr lang="et-EE" sz="1600" b="1" dirty="0" smtClean="0">
                <a:solidFill>
                  <a:srgbClr val="008000"/>
                </a:solidFill>
              </a:rPr>
              <a:t>attack an enemy where and when he displays weakness.</a:t>
            </a:r>
            <a:r>
              <a:rPr lang="et-EE" sz="1600" dirty="0" smtClean="0"/>
              <a:t> Spiegel insists that rather than selling, they’re aiming to grow:</a:t>
            </a:r>
          </a:p>
          <a:p>
            <a:pPr marL="0" indent="0" algn="just">
              <a:buNone/>
            </a:pPr>
            <a:r>
              <a:rPr lang="et-EE" sz="1600" b="1" dirty="0" smtClean="0">
                <a:solidFill>
                  <a:srgbClr val="008000"/>
                </a:solidFill>
              </a:rPr>
              <a:t>“There are very few people in the world who get to build a business like this,” says Spiegel. “I think trading that for some short-term gain isn’t very interesting.”</a:t>
            </a:r>
          </a:p>
          <a:p>
            <a:pPr marL="0" indent="0" algn="just">
              <a:buNone/>
            </a:pPr>
            <a:endParaRPr lang="it-IT" sz="1600" b="1" dirty="0">
              <a:solidFill>
                <a:srgbClr val="008000"/>
              </a:solidFill>
            </a:endParaRPr>
          </a:p>
        </p:txBody>
      </p:sp>
    </p:spTree>
    <p:extLst>
      <p:ext uri="{BB962C8B-B14F-4D97-AF65-F5344CB8AC3E}">
        <p14:creationId xmlns:p14="http://schemas.microsoft.com/office/powerpoint/2010/main" xmlns="" val="95309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gn="just">
              <a:lnSpc>
                <a:spcPct val="120000"/>
              </a:lnSpc>
              <a:buNone/>
            </a:pPr>
            <a:r>
              <a:rPr lang="en-GB" sz="8800" smtClean="0">
                <a:solidFill>
                  <a:srgbClr val="FF0000"/>
                </a:solidFill>
              </a:rPr>
              <a:t>4. </a:t>
            </a:r>
            <a:r>
              <a:rPr lang="en-GB" sz="8800" dirty="0" smtClean="0">
                <a:solidFill>
                  <a:srgbClr val="FF0000"/>
                </a:solidFill>
              </a:rPr>
              <a:t>P</a:t>
            </a:r>
            <a:r>
              <a:rPr lang="en-GB" sz="8800" dirty="0" smtClean="0"/>
              <a:t>romotion</a:t>
            </a:r>
            <a:endParaRPr lang="en-GB" sz="8800" b="1" dirty="0" smtClean="0"/>
          </a:p>
          <a:p>
            <a:pPr marL="0" indent="0" algn="just">
              <a:buNone/>
            </a:pPr>
            <a:endParaRPr lang="en-GB" sz="1600" b="1" dirty="0" smtClean="0">
              <a:solidFill>
                <a:srgbClr val="FF0000"/>
              </a:solidFill>
            </a:endParaRPr>
          </a:p>
          <a:p>
            <a:pPr marL="0" indent="0" algn="just">
              <a:buNone/>
            </a:pPr>
            <a:endParaRPr lang="en-GB" sz="1600" dirty="0" smtClean="0"/>
          </a:p>
        </p:txBody>
      </p:sp>
    </p:spTree>
    <p:extLst>
      <p:ext uri="{BB962C8B-B14F-4D97-AF65-F5344CB8AC3E}">
        <p14:creationId xmlns:p14="http://schemas.microsoft.com/office/powerpoint/2010/main" xmlns="" val="282975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1" u="none" strike="noStrike" kern="1200" cap="none" spc="0" normalizeH="0" baseline="0" dirty="0" smtClean="0">
                <a:ln>
                  <a:noFill/>
                </a:ln>
                <a:solidFill>
                  <a:schemeClr val="tx1"/>
                </a:solidFill>
                <a:effectLst/>
                <a:uLnTx/>
                <a:uFillTx/>
                <a:latin typeface="+mj-lt"/>
                <a:ea typeface="+mj-ea"/>
                <a:cs typeface="+mj-cs"/>
              </a:rPr>
              <a:t>Your task</a:t>
            </a:r>
            <a:endParaRPr lang="en-GB" sz="3200" b="1" dirty="0" smtClean="0"/>
          </a:p>
        </p:txBody>
      </p:sp>
      <p:sp>
        <p:nvSpPr>
          <p:cNvPr id="5" name="Segnaposto contenuto 4"/>
          <p:cNvSpPr>
            <a:spLocks noGrp="1"/>
          </p:cNvSpPr>
          <p:nvPr>
            <p:ph idx="1"/>
          </p:nvPr>
        </p:nvSpPr>
        <p:spPr>
          <a:xfrm>
            <a:off x="323528" y="1708745"/>
            <a:ext cx="8229600" cy="4525963"/>
          </a:xfrm>
        </p:spPr>
        <p:txBody>
          <a:bodyPr>
            <a:normAutofit/>
          </a:bodyPr>
          <a:lstStyle/>
          <a:p>
            <a:pPr marL="0" lvl="0" indent="0" algn="just">
              <a:buNone/>
            </a:pPr>
            <a:r>
              <a:rPr lang="en-GB" sz="1600" b="1" dirty="0" smtClean="0">
                <a:solidFill>
                  <a:srgbClr val="FF0000"/>
                </a:solidFill>
              </a:rPr>
              <a:t>Consider the elements you have about the product:</a:t>
            </a:r>
          </a:p>
          <a:p>
            <a:pPr marL="0" lvl="0" indent="0" algn="just">
              <a:buNone/>
            </a:pPr>
            <a:endParaRPr lang="en-GB" sz="1600" b="1" dirty="0" smtClean="0">
              <a:solidFill>
                <a:srgbClr val="FF0000"/>
              </a:solidFill>
            </a:endParaRPr>
          </a:p>
          <a:p>
            <a:pPr marL="0" lvl="0" indent="0" algn="just">
              <a:buNone/>
            </a:pPr>
            <a:r>
              <a:rPr lang="en-GB" sz="1600" b="1" dirty="0" smtClean="0">
                <a:solidFill>
                  <a:srgbClr val="FF0000"/>
                </a:solidFill>
              </a:rPr>
              <a:t>What type of use do the teens do of it? What other uses can you imagine? Consider the elements of Viral videos we saw: Then , imagine </a:t>
            </a:r>
            <a:r>
              <a:rPr lang="en-GB" sz="1600" b="1" dirty="0">
                <a:solidFill>
                  <a:srgbClr val="FF0000"/>
                </a:solidFill>
              </a:rPr>
              <a:t>a storyboard for a viral </a:t>
            </a:r>
            <a:r>
              <a:rPr lang="en-GB" sz="1600" b="1" dirty="0" smtClean="0">
                <a:solidFill>
                  <a:srgbClr val="FF0000"/>
                </a:solidFill>
              </a:rPr>
              <a:t>video </a:t>
            </a:r>
            <a:r>
              <a:rPr lang="en-GB" sz="1600" b="1" dirty="0">
                <a:solidFill>
                  <a:srgbClr val="FF0000"/>
                </a:solidFill>
              </a:rPr>
              <a:t>of </a:t>
            </a:r>
            <a:r>
              <a:rPr lang="en-GB" sz="1600" b="1" dirty="0" err="1" smtClean="0">
                <a:solidFill>
                  <a:srgbClr val="FF0000"/>
                </a:solidFill>
              </a:rPr>
              <a:t>Snapchat</a:t>
            </a:r>
            <a:r>
              <a:rPr lang="en-GB" sz="1600" b="1" dirty="0" smtClean="0">
                <a:solidFill>
                  <a:srgbClr val="FF0000"/>
                </a:solidFill>
              </a:rPr>
              <a:t> and describe it to </a:t>
            </a:r>
            <a:r>
              <a:rPr lang="en-GB" sz="1600" b="1" smtClean="0">
                <a:solidFill>
                  <a:srgbClr val="FF0000"/>
                </a:solidFill>
              </a:rPr>
              <a:t>the class.</a:t>
            </a:r>
            <a:endParaRPr lang="en-GB" sz="1600" b="1" dirty="0">
              <a:solidFill>
                <a:srgbClr val="FF0000"/>
              </a:solidFill>
            </a:endParaRPr>
          </a:p>
          <a:p>
            <a:endParaRPr lang="it-IT" sz="1600" dirty="0"/>
          </a:p>
        </p:txBody>
      </p:sp>
      <p:pic>
        <p:nvPicPr>
          <p:cNvPr id="3" name="Immagine 2" descr="Screen Shot 2014-02-15 at 08.48.2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8152" y="3262223"/>
            <a:ext cx="6300192" cy="2222376"/>
          </a:xfrm>
          <a:prstGeom prst="rect">
            <a:avLst/>
          </a:prstGeom>
        </p:spPr>
      </p:pic>
    </p:spTree>
    <p:extLst>
      <p:ext uri="{BB962C8B-B14F-4D97-AF65-F5344CB8AC3E}">
        <p14:creationId xmlns:p14="http://schemas.microsoft.com/office/powerpoint/2010/main" xmlns="" val="411661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dirty="0" smtClean="0"/>
              <a:t>	</a:t>
            </a:r>
            <a:r>
              <a:rPr lang="en-GB" sz="3600" dirty="0" smtClean="0"/>
              <a:t/>
            </a:r>
            <a:br>
              <a:rPr lang="en-GB" sz="3600" dirty="0" smtClean="0"/>
            </a:br>
            <a:r>
              <a:rPr lang="it-IT" sz="3200" b="1" dirty="0" smtClean="0"/>
              <a:t>Promotion</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dirty="0" smtClean="0">
                <a:solidFill>
                  <a:srgbClr val="008000"/>
                </a:solidFill>
              </a:rPr>
              <a:t>Promotion</a:t>
            </a:r>
            <a:r>
              <a:rPr lang="en-GB" sz="1600" dirty="0" smtClean="0"/>
              <a:t> is the way in which a business makes its products known to the customers, both current and potential ,and </a:t>
            </a:r>
            <a:r>
              <a:rPr lang="en-GB" sz="1600" b="1" dirty="0" smtClean="0">
                <a:solidFill>
                  <a:srgbClr val="008000"/>
                </a:solidFill>
              </a:rPr>
              <a:t>persuades them to buy.</a:t>
            </a:r>
          </a:p>
          <a:p>
            <a:pPr indent="0" algn="just">
              <a:buNone/>
            </a:pPr>
            <a:endParaRPr lang="en-GB" sz="1600" dirty="0" smtClean="0"/>
          </a:p>
          <a:p>
            <a:pPr indent="0" algn="just">
              <a:buNone/>
            </a:pPr>
            <a:r>
              <a:rPr lang="en-GB" sz="1600" b="1" dirty="0" smtClean="0"/>
              <a:t>It is a common mistake to believe that promotion is all about advertising.  It isn’t. </a:t>
            </a:r>
          </a:p>
          <a:p>
            <a:pPr indent="0" algn="just">
              <a:buNone/>
            </a:pPr>
            <a:r>
              <a:rPr lang="en-GB" sz="1600" dirty="0" smtClean="0"/>
              <a:t>There are a </a:t>
            </a:r>
            <a:r>
              <a:rPr lang="en-GB" sz="1600" b="1" dirty="0" smtClean="0">
                <a:solidFill>
                  <a:srgbClr val="008000"/>
                </a:solidFill>
              </a:rPr>
              <a:t>variety of approaches </a:t>
            </a:r>
            <a:r>
              <a:rPr lang="en-GB" sz="1600" dirty="0" smtClean="0"/>
              <a:t>that a business can take to get their message across to customers, although advertising is certainly an important one.</a:t>
            </a:r>
          </a:p>
          <a:p>
            <a:pPr lvl="0" indent="0" algn="just">
              <a:buNone/>
            </a:pPr>
            <a:endParaRPr lang="en-GB"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Main aims of promotion</a:t>
            </a:r>
            <a:endParaRPr lang="en-GB" sz="3200" dirty="0"/>
          </a:p>
        </p:txBody>
      </p:sp>
      <p:sp>
        <p:nvSpPr>
          <p:cNvPr id="3" name="Segnaposto contenuto 2"/>
          <p:cNvSpPr>
            <a:spLocks noGrp="1"/>
          </p:cNvSpPr>
          <p:nvPr>
            <p:ph idx="1"/>
          </p:nvPr>
        </p:nvSpPr>
        <p:spPr/>
        <p:txBody>
          <a:bodyPr>
            <a:normAutofit/>
          </a:bodyPr>
          <a:lstStyle/>
          <a:p>
            <a:pPr>
              <a:buNone/>
            </a:pPr>
            <a:r>
              <a:rPr lang="it-IT" sz="1600" b="1" dirty="0" smtClean="0"/>
              <a:t>	</a:t>
            </a:r>
            <a:endParaRPr lang="en-GB" sz="1600" dirty="0" smtClean="0"/>
          </a:p>
          <a:p>
            <a:pPr indent="0" algn="just">
              <a:buNone/>
            </a:pPr>
            <a:endParaRPr lang="en-GB" sz="1600" dirty="0" smtClean="0"/>
          </a:p>
          <a:p>
            <a:pPr indent="0" algn="just">
              <a:buNone/>
            </a:pPr>
            <a:r>
              <a:rPr lang="en-GB" sz="1600" dirty="0" smtClean="0"/>
              <a:t>The way in which promotion is targeted is traditionally split into two types:</a:t>
            </a:r>
          </a:p>
          <a:p>
            <a:pPr lvl="0" indent="0" algn="just">
              <a:buNone/>
            </a:pPr>
            <a:endParaRPr lang="en-GB" sz="1600" b="1" dirty="0" smtClean="0">
              <a:solidFill>
                <a:srgbClr val="008000"/>
              </a:solidFill>
            </a:endParaRPr>
          </a:p>
          <a:p>
            <a:pPr lvl="0" indent="0" algn="just">
              <a:buNone/>
            </a:pPr>
            <a:r>
              <a:rPr lang="en-GB" sz="1600" b="1" dirty="0" smtClean="0">
                <a:solidFill>
                  <a:srgbClr val="008000"/>
                </a:solidFill>
              </a:rPr>
              <a:t>ABOVE THE LINE promotion </a:t>
            </a:r>
            <a:r>
              <a:rPr lang="en-GB" sz="1600" dirty="0" smtClean="0"/>
              <a:t>–</a:t>
            </a:r>
            <a:r>
              <a:rPr lang="en-GB" sz="1600" b="1" dirty="0" smtClean="0"/>
              <a:t>communication in the independent media </a:t>
            </a:r>
            <a:r>
              <a:rPr lang="en-GB" sz="1600" dirty="0" smtClean="0"/>
              <a:t>Though it can be targeted, it could be seen by anyone outside the target audience.  </a:t>
            </a:r>
            <a:r>
              <a:rPr lang="en-GB" sz="1600" b="1" dirty="0" smtClean="0">
                <a:solidFill>
                  <a:srgbClr val="FF0000"/>
                </a:solidFill>
              </a:rPr>
              <a:t>Advertising</a:t>
            </a:r>
            <a:r>
              <a:rPr lang="en-GB" sz="1600" b="1" dirty="0" smtClean="0"/>
              <a:t> is the main method of above-the-line promotion</a:t>
            </a:r>
            <a:r>
              <a:rPr lang="en-GB" sz="1600" dirty="0" smtClean="0"/>
              <a:t>. </a:t>
            </a:r>
          </a:p>
          <a:p>
            <a:pPr lvl="0" indent="0" algn="just">
              <a:buNone/>
            </a:pPr>
            <a:endParaRPr lang="en-GB" sz="1600" dirty="0" smtClean="0"/>
          </a:p>
          <a:p>
            <a:pPr lvl="0" indent="0" algn="just">
              <a:buNone/>
            </a:pPr>
            <a:r>
              <a:rPr lang="en-GB" sz="1600" b="1" dirty="0" smtClean="0">
                <a:solidFill>
                  <a:srgbClr val="008000"/>
                </a:solidFill>
              </a:rPr>
              <a:t>BELOW THE LINE promotion </a:t>
            </a:r>
            <a:r>
              <a:rPr lang="en-GB" sz="1600" dirty="0" smtClean="0"/>
              <a:t>– </a:t>
            </a:r>
            <a:r>
              <a:rPr lang="en-GB" sz="1600" b="1" dirty="0" smtClean="0"/>
              <a:t>promotional activities where the business has direct control </a:t>
            </a:r>
            <a:r>
              <a:rPr lang="en-GB" sz="1600" dirty="0" smtClean="0"/>
              <a:t>e.g. </a:t>
            </a:r>
            <a:r>
              <a:rPr lang="en-GB" sz="1600" b="1" dirty="0" smtClean="0">
                <a:solidFill>
                  <a:srgbClr val="FF0000"/>
                </a:solidFill>
              </a:rPr>
              <a:t>Sales promotions, in store materials</a:t>
            </a:r>
            <a:r>
              <a:rPr lang="en-GB" sz="1600" dirty="0" smtClean="0"/>
              <a:t>.  It is aimed directly at the target audience.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dirty="0" smtClean="0"/>
              <a:t>	</a:t>
            </a:r>
            <a:r>
              <a:rPr lang="en-GB" sz="3600" dirty="0" smtClean="0"/>
              <a:t/>
            </a:r>
            <a:br>
              <a:rPr lang="en-GB" sz="3600" dirty="0" smtClean="0"/>
            </a:br>
            <a:r>
              <a:rPr lang="en-GB" sz="3200" b="1" dirty="0" smtClean="0"/>
              <a:t>What is </a:t>
            </a:r>
            <a:r>
              <a:rPr lang="it-IT" sz="3200" b="1" dirty="0" smtClean="0"/>
              <a:t>Advertising?</a:t>
            </a:r>
          </a:p>
        </p:txBody>
      </p:sp>
      <p:sp>
        <p:nvSpPr>
          <p:cNvPr id="3" name="Segnaposto contenuto 2"/>
          <p:cNvSpPr>
            <a:spLocks noGrp="1"/>
          </p:cNvSpPr>
          <p:nvPr>
            <p:ph idx="1"/>
          </p:nvPr>
        </p:nvSpPr>
        <p:spPr/>
        <p:txBody>
          <a:bodyPr>
            <a:normAutofit/>
          </a:bodyPr>
          <a:lstStyle/>
          <a:p>
            <a:pPr indent="0" algn="just">
              <a:buNone/>
            </a:pPr>
            <a:r>
              <a:rPr lang="en-GB" sz="1400" b="1" dirty="0" smtClean="0"/>
              <a:t>Advertising presents or </a:t>
            </a:r>
            <a:r>
              <a:rPr lang="en-GB" sz="1400" b="1" dirty="0" smtClean="0">
                <a:solidFill>
                  <a:srgbClr val="008000"/>
                </a:solidFill>
              </a:rPr>
              <a:t>promotes the product </a:t>
            </a:r>
            <a:r>
              <a:rPr lang="en-GB" sz="1400" b="1" dirty="0" smtClean="0"/>
              <a:t>to the target audience </a:t>
            </a:r>
            <a:r>
              <a:rPr lang="en-GB" sz="1400" b="1" dirty="0" smtClean="0">
                <a:solidFill>
                  <a:srgbClr val="008000"/>
                </a:solidFill>
              </a:rPr>
              <a:t>through a variety of media </a:t>
            </a:r>
            <a:r>
              <a:rPr lang="en-GB" sz="1400" b="1" dirty="0" smtClean="0"/>
              <a:t>such as TV, radio, cinema, online and magazines to encourage them to buy.</a:t>
            </a:r>
          </a:p>
          <a:p>
            <a:pPr indent="0" algn="just">
              <a:buNone/>
            </a:pPr>
            <a:r>
              <a:rPr lang="en-GB" sz="1400" dirty="0" smtClean="0">
                <a:solidFill>
                  <a:srgbClr val="FF0000"/>
                </a:solidFill>
              </a:rPr>
              <a:t>	</a:t>
            </a:r>
            <a:endParaRPr lang="en-GB" sz="1400" dirty="0">
              <a:solidFill>
                <a:srgbClr val="FF0000"/>
              </a:solidFill>
            </a:endParaRPr>
          </a:p>
        </p:txBody>
      </p:sp>
      <p:pic>
        <p:nvPicPr>
          <p:cNvPr id="5" name="Immagine 4" descr="Screen shot 2013-03-17 at 17.00.35.png"/>
          <p:cNvPicPr>
            <a:picLocks noChangeAspect="1"/>
          </p:cNvPicPr>
          <p:nvPr/>
        </p:nvPicPr>
        <p:blipFill>
          <a:blip r:embed="rId2"/>
          <a:stretch>
            <a:fillRect/>
          </a:stretch>
        </p:blipFill>
        <p:spPr>
          <a:xfrm>
            <a:off x="930412" y="2274540"/>
            <a:ext cx="2030086" cy="1248460"/>
          </a:xfrm>
          <a:prstGeom prst="rect">
            <a:avLst/>
          </a:prstGeom>
        </p:spPr>
      </p:pic>
      <p:pic>
        <p:nvPicPr>
          <p:cNvPr id="9" name="Immagine 8" descr="Screen shot 2013-03-17 at 17.06.18.png"/>
          <p:cNvPicPr>
            <a:picLocks noChangeAspect="1"/>
          </p:cNvPicPr>
          <p:nvPr/>
        </p:nvPicPr>
        <p:blipFill>
          <a:blip r:embed="rId3"/>
          <a:stretch>
            <a:fillRect/>
          </a:stretch>
        </p:blipFill>
        <p:spPr>
          <a:xfrm>
            <a:off x="5526998" y="2274540"/>
            <a:ext cx="2141346" cy="1248460"/>
          </a:xfrm>
          <a:prstGeom prst="rect">
            <a:avLst/>
          </a:prstGeom>
        </p:spPr>
      </p:pic>
      <p:sp>
        <p:nvSpPr>
          <p:cNvPr id="11" name="Rettangolo 10"/>
          <p:cNvSpPr/>
          <p:nvPr/>
        </p:nvSpPr>
        <p:spPr>
          <a:xfrm>
            <a:off x="885344" y="5638800"/>
            <a:ext cx="7801456" cy="830997"/>
          </a:xfrm>
          <a:prstGeom prst="rect">
            <a:avLst/>
          </a:prstGeom>
        </p:spPr>
        <p:txBody>
          <a:bodyPr wrap="square">
            <a:spAutoFit/>
          </a:bodyPr>
          <a:lstStyle/>
          <a:p>
            <a:pPr indent="0" algn="just">
              <a:buNone/>
            </a:pPr>
            <a:r>
              <a:rPr lang="en-GB" sz="1600" b="1" dirty="0" smtClean="0">
                <a:solidFill>
                  <a:srgbClr val="FF0000"/>
                </a:solidFill>
              </a:rPr>
              <a:t>The problem with advertising is that consumers are bombarded with messages every day.  How can a business cut through the advertising noise and get a message across effectively? </a:t>
            </a:r>
          </a:p>
        </p:txBody>
      </p:sp>
      <p:pic>
        <p:nvPicPr>
          <p:cNvPr id="12" name="Immagine 11" descr="Screen shot 2013-03-08 at 20.39.44.png"/>
          <p:cNvPicPr>
            <a:picLocks noChangeAspect="1"/>
          </p:cNvPicPr>
          <p:nvPr/>
        </p:nvPicPr>
        <p:blipFill>
          <a:blip r:embed="rId4"/>
          <a:stretch>
            <a:fillRect/>
          </a:stretch>
        </p:blipFill>
        <p:spPr>
          <a:xfrm>
            <a:off x="5543748" y="3883040"/>
            <a:ext cx="2124596" cy="1346160"/>
          </a:xfrm>
          <a:prstGeom prst="rect">
            <a:avLst/>
          </a:prstGeom>
        </p:spPr>
      </p:pic>
      <p:pic>
        <p:nvPicPr>
          <p:cNvPr id="13" name="Immagine 12" descr="Screen shot 2013-03-08 at 16.16.12.png"/>
          <p:cNvPicPr>
            <a:picLocks noChangeAspect="1"/>
          </p:cNvPicPr>
          <p:nvPr/>
        </p:nvPicPr>
        <p:blipFill>
          <a:blip r:embed="rId5"/>
          <a:stretch>
            <a:fillRect/>
          </a:stretch>
        </p:blipFill>
        <p:spPr>
          <a:xfrm>
            <a:off x="930412" y="3851858"/>
            <a:ext cx="2030085" cy="1377342"/>
          </a:xfrm>
          <a:prstGeom prst="rect">
            <a:avLst/>
          </a:prstGeom>
        </p:spPr>
      </p:pic>
      <p:pic>
        <p:nvPicPr>
          <p:cNvPr id="4" name="Immagine 3" descr="Screen Shot 2014-02-16 at 17.24.47.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31840" y="3851858"/>
            <a:ext cx="2245098" cy="1378347"/>
          </a:xfrm>
          <a:prstGeom prst="rect">
            <a:avLst/>
          </a:prstGeom>
        </p:spPr>
      </p:pic>
      <p:pic>
        <p:nvPicPr>
          <p:cNvPr id="6" name="Immagine 5" descr="Screen Shot 2014-02-11 at 22.43.38.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563888" y="2274540"/>
            <a:ext cx="1526678" cy="1445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smtClean="0"/>
              <a:t>	</a:t>
            </a:r>
            <a:r>
              <a:rPr lang="en-GB" sz="3200" dirty="0" smtClean="0"/>
              <a:t/>
            </a:r>
            <a:br>
              <a:rPr lang="en-GB" sz="3200" dirty="0" smtClean="0"/>
            </a:br>
            <a:r>
              <a:rPr lang="en-GB" sz="3200" dirty="0" smtClean="0"/>
              <a:t>	</a:t>
            </a:r>
            <a:r>
              <a:rPr lang="en-GB" sz="3556" b="1" dirty="0" smtClean="0"/>
              <a:t>The art of advertising</a:t>
            </a:r>
            <a:r>
              <a:rPr lang="it-IT" sz="3556" b="1" dirty="0" smtClean="0"/>
              <a:t/>
            </a:r>
            <a:br>
              <a:rPr lang="it-IT" sz="3556" b="1" dirty="0" smtClean="0"/>
            </a:br>
            <a:endParaRPr lang="it-IT" sz="3556" dirty="0"/>
          </a:p>
        </p:txBody>
      </p:sp>
      <p:sp>
        <p:nvSpPr>
          <p:cNvPr id="3" name="Segnaposto contenuto 2"/>
          <p:cNvSpPr>
            <a:spLocks noGrp="1"/>
          </p:cNvSpPr>
          <p:nvPr>
            <p:ph idx="1"/>
          </p:nvPr>
        </p:nvSpPr>
        <p:spPr>
          <a:xfrm>
            <a:off x="457200" y="1556792"/>
            <a:ext cx="8229600" cy="4525963"/>
          </a:xfrm>
        </p:spPr>
        <p:txBody>
          <a:bodyPr>
            <a:normAutofit/>
          </a:bodyPr>
          <a:lstStyle/>
          <a:p>
            <a:pPr indent="0" algn="just">
              <a:buNone/>
            </a:pPr>
            <a:r>
              <a:rPr lang="en-GB" sz="1600" dirty="0"/>
              <a:t>Advertising works best and costs the least when you pay attention to : </a:t>
            </a:r>
            <a:r>
              <a:rPr lang="en-GB" sz="1600" b="1" dirty="0" smtClean="0"/>
              <a:t>Planning</a:t>
            </a:r>
            <a:r>
              <a:rPr lang="en-GB" sz="1600" dirty="0"/>
              <a:t>, </a:t>
            </a:r>
            <a:r>
              <a:rPr lang="en-GB" sz="1600" b="1" dirty="0"/>
              <a:t>Preparation,</a:t>
            </a:r>
            <a:r>
              <a:rPr lang="en-GB" sz="1600" dirty="0"/>
              <a:t> and </a:t>
            </a:r>
            <a:r>
              <a:rPr lang="en-GB" sz="1600" b="1" dirty="0"/>
              <a:t>Persistence</a:t>
            </a:r>
            <a:r>
              <a:rPr lang="en-GB" sz="1600" dirty="0" smtClean="0"/>
              <a:t>. Some more strategies intervene in modern advertising like:</a:t>
            </a:r>
          </a:p>
          <a:p>
            <a:pPr indent="0" algn="just">
              <a:buNone/>
            </a:pPr>
            <a:endParaRPr lang="en-GB" sz="1600" dirty="0" smtClean="0"/>
          </a:p>
          <a:p>
            <a:pPr indent="0" algn="just">
              <a:buNone/>
            </a:pPr>
            <a:r>
              <a:rPr lang="en-GB" sz="1600" b="1" dirty="0" smtClean="0"/>
              <a:t>Surprise</a:t>
            </a:r>
          </a:p>
          <a:p>
            <a:pPr indent="0" algn="just">
              <a:buNone/>
            </a:pPr>
            <a:r>
              <a:rPr lang="en-GB" sz="1600" b="1" dirty="0" smtClean="0"/>
              <a:t>Sophistication</a:t>
            </a:r>
          </a:p>
          <a:p>
            <a:pPr indent="0" algn="just">
              <a:buNone/>
            </a:pPr>
            <a:r>
              <a:rPr lang="en-GB" sz="1600" b="1" dirty="0" smtClean="0"/>
              <a:t>Emotions</a:t>
            </a:r>
          </a:p>
          <a:p>
            <a:pPr indent="0" algn="just">
              <a:buNone/>
            </a:pPr>
            <a:r>
              <a:rPr lang="en-GB" sz="1600" b="1" dirty="0" smtClean="0"/>
              <a:t>Artistic talent</a:t>
            </a:r>
          </a:p>
          <a:p>
            <a:pPr indent="0" algn="just">
              <a:buNone/>
            </a:pPr>
            <a:r>
              <a:rPr lang="en-GB" sz="1600" b="1" dirty="0" smtClean="0"/>
              <a:t>Heavy Budget</a:t>
            </a:r>
          </a:p>
          <a:p>
            <a:pPr indent="0" algn="just">
              <a:buNone/>
            </a:pPr>
            <a:r>
              <a:rPr lang="en-GB" sz="1600" b="1" dirty="0" smtClean="0"/>
              <a:t>Voice</a:t>
            </a:r>
          </a:p>
          <a:p>
            <a:pPr indent="0" algn="just">
              <a:buNone/>
            </a:pPr>
            <a:r>
              <a:rPr lang="en-GB" sz="1600" b="1" dirty="0" smtClean="0"/>
              <a:t>Sense of Humour</a:t>
            </a:r>
          </a:p>
          <a:p>
            <a:pPr indent="0" algn="just">
              <a:buNone/>
            </a:pPr>
            <a:endParaRPr lang="en-GB" sz="1600" dirty="0"/>
          </a:p>
          <a:p>
            <a:pPr indent="0" algn="just">
              <a:buNone/>
            </a:pPr>
            <a:endParaRPr lang="en-GB" sz="1600" dirty="0" smtClean="0"/>
          </a:p>
          <a:p>
            <a:pPr indent="0" algn="just">
              <a:buNone/>
            </a:pPr>
            <a:r>
              <a:rPr lang="en-GB" sz="1600" b="1" dirty="0" smtClean="0">
                <a:solidFill>
                  <a:srgbClr val="FF0000"/>
                </a:solidFill>
              </a:rPr>
              <a:t>Can you think of a TV commercial for each of the above elements?</a:t>
            </a:r>
            <a:endParaRPr lang="en-GB" sz="1600" b="1" dirty="0">
              <a:solidFill>
                <a:srgbClr val="FF0000"/>
              </a:solidFill>
            </a:endParaRPr>
          </a:p>
          <a:p>
            <a:pPr indent="0" algn="just">
              <a:buNone/>
            </a:pPr>
            <a:endParaRPr lang="en-GB" sz="1600" b="1" dirty="0" smtClean="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r>
              <a:rPr lang="it-IT" sz="3200" b="1" noProof="1" smtClean="0"/>
              <a:t>Sales promotion</a:t>
            </a:r>
            <a:endParaRPr lang="it-IT" sz="3200" noProof="1"/>
          </a:p>
        </p:txBody>
      </p:sp>
      <p:sp>
        <p:nvSpPr>
          <p:cNvPr id="3" name="Segnaposto contenuto 2"/>
          <p:cNvSpPr>
            <a:spLocks noGrp="1"/>
          </p:cNvSpPr>
          <p:nvPr>
            <p:ph idx="1"/>
          </p:nvPr>
        </p:nvSpPr>
        <p:spPr>
          <a:xfrm>
            <a:off x="457200" y="1639341"/>
            <a:ext cx="8229600" cy="4525963"/>
          </a:xfrm>
        </p:spPr>
        <p:txBody>
          <a:bodyPr>
            <a:normAutofit/>
          </a:bodyPr>
          <a:lstStyle/>
          <a:p>
            <a:pPr indent="0" algn="just">
              <a:buNone/>
            </a:pPr>
            <a:r>
              <a:rPr lang="en-GB" sz="1600" dirty="0" smtClean="0"/>
              <a:t>There are many methods of sales promotion, including:</a:t>
            </a:r>
          </a:p>
          <a:p>
            <a:pPr lvl="0" indent="0" algn="just">
              <a:buNone/>
            </a:pPr>
            <a:endParaRPr lang="en-GB" sz="1600" b="1" dirty="0" smtClean="0">
              <a:solidFill>
                <a:srgbClr val="008000"/>
              </a:solidFill>
            </a:endParaRPr>
          </a:p>
          <a:p>
            <a:pPr lvl="0" indent="0" algn="just">
              <a:buNone/>
            </a:pPr>
            <a:r>
              <a:rPr lang="en-GB" sz="1600" b="1" dirty="0" smtClean="0">
                <a:solidFill>
                  <a:srgbClr val="008000"/>
                </a:solidFill>
              </a:rPr>
              <a:t>Money off coupons </a:t>
            </a:r>
            <a:endParaRPr lang="en-GB" sz="1600" dirty="0"/>
          </a:p>
          <a:p>
            <a:pPr lvl="0" indent="0" algn="just">
              <a:buNone/>
            </a:pPr>
            <a:r>
              <a:rPr lang="en-GB" sz="1600" b="1" dirty="0" smtClean="0">
                <a:solidFill>
                  <a:srgbClr val="008000"/>
                </a:solidFill>
              </a:rPr>
              <a:t>Competitions</a:t>
            </a:r>
            <a:r>
              <a:rPr lang="en-GB" sz="1600" b="1" dirty="0" smtClean="0"/>
              <a:t> </a:t>
            </a:r>
          </a:p>
          <a:p>
            <a:pPr lvl="0" indent="0" algn="just">
              <a:buNone/>
            </a:pPr>
            <a:r>
              <a:rPr lang="en-GB" sz="1600" b="1" dirty="0" smtClean="0">
                <a:solidFill>
                  <a:srgbClr val="008000"/>
                </a:solidFill>
              </a:rPr>
              <a:t>Free gifts </a:t>
            </a:r>
          </a:p>
          <a:p>
            <a:pPr lvl="0" indent="0" algn="just">
              <a:buNone/>
            </a:pPr>
            <a:r>
              <a:rPr lang="en-GB" sz="1600" b="1" dirty="0" smtClean="0">
                <a:solidFill>
                  <a:srgbClr val="008000"/>
                </a:solidFill>
              </a:rPr>
              <a:t>Point of sale materials </a:t>
            </a:r>
          </a:p>
          <a:p>
            <a:pPr lvl="0" indent="0" algn="just">
              <a:buNone/>
            </a:pPr>
            <a:r>
              <a:rPr lang="en-GB" sz="1600" b="1" dirty="0" smtClean="0">
                <a:solidFill>
                  <a:srgbClr val="008000"/>
                </a:solidFill>
              </a:rPr>
              <a:t>Loyalty cards </a:t>
            </a:r>
            <a:endParaRPr lang="en-GB" sz="1600" b="1" dirty="0">
              <a:solidFill>
                <a:srgbClr val="008000"/>
              </a:solidFill>
            </a:endParaRPr>
          </a:p>
          <a:p>
            <a:pPr lvl="0" indent="0" algn="just">
              <a:buNone/>
            </a:pPr>
            <a:endParaRPr lang="en-GB" sz="1600" b="1" dirty="0" smtClean="0">
              <a:solidFill>
                <a:srgbClr val="008000"/>
              </a:solidFill>
            </a:endParaRPr>
          </a:p>
          <a:p>
            <a:pPr lvl="0" indent="0" algn="just">
              <a:buNone/>
            </a:pPr>
            <a:r>
              <a:rPr lang="en-GB" sz="1600" dirty="0" smtClean="0"/>
              <a:t>They also provide information about the </a:t>
            </a:r>
            <a:r>
              <a:rPr lang="en-GB" sz="1600" b="1" dirty="0" smtClean="0">
                <a:solidFill>
                  <a:srgbClr val="008000"/>
                </a:solidFill>
              </a:rPr>
              <a:t>shopping habits of customers </a:t>
            </a:r>
            <a:r>
              <a:rPr lang="en-GB" sz="1600" dirty="0" smtClean="0"/>
              <a:t>– where do they shop, when and what do they buy?  This is very valuable marketing research and can be used in the planning process for new and existing products.</a:t>
            </a:r>
            <a:r>
              <a:rPr lang="it-IT" sz="1600" dirty="0" err="1" smtClean="0"/>
              <a:t> </a:t>
            </a:r>
            <a:endParaRPr lang="it-IT" sz="1600" dirty="0" smtClean="0"/>
          </a:p>
          <a:p>
            <a:pPr indent="0" algn="just">
              <a:buNone/>
            </a:pPr>
            <a:endParaRPr lang="en-GB" sz="1600" dirty="0" smtClean="0"/>
          </a:p>
          <a:p>
            <a:pPr indent="0" algn="just">
              <a:buNone/>
            </a:pPr>
            <a:r>
              <a:rPr lang="en-GB" sz="1600" b="1" dirty="0" smtClean="0">
                <a:solidFill>
                  <a:srgbClr val="FF0000"/>
                </a:solidFill>
              </a:rPr>
              <a:t>What could the problems be related to sales promotion?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Autofit/>
          </a:bodyPr>
          <a:lstStyle/>
          <a:p>
            <a:pPr indent="0" algn="just">
              <a:lnSpc>
                <a:spcPct val="120000"/>
              </a:lnSpc>
              <a:buNone/>
            </a:pPr>
            <a:r>
              <a:rPr lang="en-GB" sz="1600" noProof="1" smtClean="0"/>
              <a:t>Media Planning must consider the available </a:t>
            </a:r>
            <a:r>
              <a:rPr lang="en-GB" sz="1600" b="1" noProof="1" smtClean="0">
                <a:solidFill>
                  <a:srgbClr val="008000"/>
                </a:solidFill>
              </a:rPr>
              <a:t>resources </a:t>
            </a:r>
            <a:r>
              <a:rPr lang="en-GB" sz="1600" noProof="1" smtClean="0"/>
              <a:t>but also </a:t>
            </a:r>
            <a:r>
              <a:rPr lang="en-GB" sz="1600" b="1" noProof="1" smtClean="0">
                <a:solidFill>
                  <a:srgbClr val="008000"/>
                </a:solidFill>
              </a:rPr>
              <a:t>the nature of the product </a:t>
            </a:r>
            <a:r>
              <a:rPr lang="en-GB" sz="1600" noProof="1" smtClean="0"/>
              <a:t>and the </a:t>
            </a:r>
            <a:r>
              <a:rPr lang="en-GB" sz="1600" b="1" noProof="1" smtClean="0">
                <a:solidFill>
                  <a:srgbClr val="008000"/>
                </a:solidFill>
              </a:rPr>
              <a:t>potential of the media</a:t>
            </a:r>
            <a:r>
              <a:rPr lang="en-GB" sz="1600" noProof="1" smtClean="0"/>
              <a:t>.</a:t>
            </a:r>
          </a:p>
          <a:p>
            <a:pPr indent="0" algn="just">
              <a:lnSpc>
                <a:spcPct val="120000"/>
              </a:lnSpc>
              <a:buNone/>
            </a:pPr>
            <a:r>
              <a:rPr lang="en-GB" sz="1600" b="1" noProof="1" smtClean="0">
                <a:solidFill>
                  <a:srgbClr val="008000"/>
                </a:solidFill>
              </a:rPr>
              <a:t>TRADITIONAL MEDIA	</a:t>
            </a:r>
            <a:endParaRPr lang="en-GB" sz="1600" b="1" noProof="1" smtClean="0"/>
          </a:p>
          <a:p>
            <a:pPr indent="0" algn="just">
              <a:lnSpc>
                <a:spcPct val="120000"/>
              </a:lnSpc>
              <a:buNone/>
            </a:pPr>
            <a:r>
              <a:rPr lang="en-GB" sz="1600" b="1" noProof="1" smtClean="0"/>
              <a:t>tv</a:t>
            </a:r>
            <a:r>
              <a:rPr lang="en-GB" sz="1600" noProof="1" smtClean="0"/>
              <a:t>: large audience, lots of dispersion, very expensive, visual/audio based, triggers emotions, short termed, testimonials, work of art</a:t>
            </a:r>
          </a:p>
          <a:p>
            <a:pPr indent="0" algn="just">
              <a:lnSpc>
                <a:spcPct val="120000"/>
              </a:lnSpc>
              <a:buNone/>
            </a:pPr>
            <a:r>
              <a:rPr lang="en-GB" sz="1600" b="1" noProof="1" smtClean="0"/>
              <a:t>radio</a:t>
            </a:r>
            <a:r>
              <a:rPr lang="en-GB" sz="1600" noProof="1" smtClean="0"/>
              <a:t>: medium audience ,possibility to target, no visual, annoying, some are memorable, low budget , easy message</a:t>
            </a:r>
          </a:p>
          <a:p>
            <a:pPr indent="0" algn="just">
              <a:lnSpc>
                <a:spcPct val="120000"/>
              </a:lnSpc>
              <a:buNone/>
            </a:pPr>
            <a:r>
              <a:rPr lang="en-GB" sz="1600" b="1" noProof="1" smtClean="0"/>
              <a:t>newspapers</a:t>
            </a:r>
            <a:r>
              <a:rPr lang="en-GB" sz="1600" noProof="1" smtClean="0"/>
              <a:t>: large audience, possibility to target, reading focus, expensive, stays on</a:t>
            </a:r>
          </a:p>
          <a:p>
            <a:pPr indent="0" algn="just">
              <a:lnSpc>
                <a:spcPct val="120000"/>
              </a:lnSpc>
              <a:buNone/>
            </a:pPr>
            <a:r>
              <a:rPr lang="en-GB" sz="1600" b="1" noProof="1" smtClean="0"/>
              <a:t>billboards</a:t>
            </a:r>
            <a:r>
              <a:rPr lang="en-GB" sz="1600" noProof="1" smtClean="0"/>
              <a:t>: fast , concise message, goes locally, </a:t>
            </a:r>
          </a:p>
          <a:p>
            <a:pPr indent="0" algn="just">
              <a:lnSpc>
                <a:spcPct val="120000"/>
              </a:lnSpc>
              <a:buNone/>
            </a:pPr>
            <a:r>
              <a:rPr lang="en-GB" sz="1600" b="1" noProof="1" smtClean="0"/>
              <a:t>xl outdoor</a:t>
            </a:r>
            <a:r>
              <a:rPr lang="en-GB" sz="1600" noProof="1" smtClean="0"/>
              <a:t>: self assertive, very visible, prestigious, good for branding , xl expenses</a:t>
            </a:r>
          </a:p>
          <a:p>
            <a:pPr indent="0" algn="just">
              <a:lnSpc>
                <a:spcPct val="120000"/>
              </a:lnSpc>
              <a:buNone/>
            </a:pPr>
            <a:r>
              <a:rPr lang="en-GB" sz="1600" b="1" noProof="1" smtClean="0">
                <a:solidFill>
                  <a:srgbClr val="008000"/>
                </a:solidFill>
              </a:rPr>
              <a:t>NEW MEDIA	</a:t>
            </a:r>
          </a:p>
          <a:p>
            <a:pPr indent="0" algn="just">
              <a:lnSpc>
                <a:spcPct val="120000"/>
              </a:lnSpc>
              <a:buNone/>
            </a:pPr>
            <a:r>
              <a:rPr lang="en-GB" sz="1600" noProof="1" smtClean="0"/>
              <a:t>This are often included </a:t>
            </a:r>
            <a:r>
              <a:rPr lang="en-GB" sz="1600" b="1" noProof="1" smtClean="0"/>
              <a:t>web marketing, guerrilla marketing, mobile marketing </a:t>
            </a:r>
            <a:r>
              <a:rPr lang="en-GB" sz="1600" noProof="1" smtClean="0"/>
              <a:t>.They provoke surprise, emotions, and establish a stronger relation with the audience. they trigger social networking dynamics , and a lot of buzzing.     </a:t>
            </a:r>
          </a:p>
          <a:p>
            <a:pPr lvl="0" indent="0" algn="just">
              <a:lnSpc>
                <a:spcPct val="120000"/>
              </a:lnSpc>
              <a:buNone/>
            </a:pPr>
            <a:endParaRPr lang="en-GB" sz="1600" dirty="0" smtClean="0"/>
          </a:p>
          <a:p>
            <a:pPr indent="0" algn="just">
              <a:lnSpc>
                <a:spcPct val="120000"/>
              </a:lnSpc>
              <a:buNone/>
            </a:pPr>
            <a:endParaRPr lang="en-GB" sz="16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0" i="0" u="none" strike="noStrike" kern="1200" cap="none" spc="0" normalizeH="0" baseline="0" noProof="0" dirty="0" smtClean="0">
                <a:ln>
                  <a:noFill/>
                </a:ln>
                <a:solidFill>
                  <a:schemeClr val="tx1"/>
                </a:solidFill>
                <a:effectLst/>
                <a:uLnTx/>
                <a:uFillTx/>
                <a:latin typeface="+mj-lt"/>
                <a:ea typeface="+mj-ea"/>
                <a:cs typeface="+mj-cs"/>
              </a:rPr>
              <a:t>	</a:t>
            </a:r>
            <a:r>
              <a:rPr kumimoji="0" lang="it-IT" sz="3200" b="1" u="none" strike="noStrike" kern="1200" cap="none" spc="0" normalizeH="0" baseline="0" noProof="1" smtClean="0">
                <a:ln>
                  <a:noFill/>
                </a:ln>
                <a:solidFill>
                  <a:schemeClr val="tx1"/>
                </a:solidFill>
                <a:effectLst/>
                <a:uLnTx/>
                <a:uFillTx/>
                <a:latin typeface="+mj-lt"/>
                <a:ea typeface="+mj-ea"/>
                <a:cs typeface="+mj-cs"/>
              </a:rPr>
              <a:t>Media Planning</a:t>
            </a:r>
            <a:endParaRPr lang="it-IT" sz="3200" b="1" noProof="1"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endParaRPr lang="it-IT" sz="1400" noProof="1" smtClean="0">
              <a:latin typeface="+mj-lt"/>
            </a:endParaRPr>
          </a:p>
          <a:p>
            <a:pPr indent="0" algn="just">
              <a:buNone/>
            </a:pPr>
            <a:r>
              <a:rPr lang="it-IT" sz="1400" noProof="1" smtClean="0">
                <a:latin typeface="+mj-lt"/>
              </a:rPr>
              <a:t> </a:t>
            </a:r>
            <a:endParaRPr lang="it-IT" sz="1400" noProof="1">
              <a:latin typeface="+mj-lt"/>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1" u="none" strike="noStrike" kern="1200" cap="none" spc="0" normalizeH="0" baseline="0" dirty="0" smtClean="0">
                <a:ln>
                  <a:noFill/>
                </a:ln>
                <a:solidFill>
                  <a:schemeClr val="tx1"/>
                </a:solidFill>
                <a:effectLst/>
                <a:uLnTx/>
                <a:uFillTx/>
                <a:latin typeface="+mj-lt"/>
                <a:ea typeface="+mj-ea"/>
                <a:cs typeface="+mj-cs"/>
              </a:rPr>
              <a:t>	Viral marketing</a:t>
            </a:r>
            <a:endParaRPr lang="en-GB" sz="3200" b="1" dirty="0" smtClean="0"/>
          </a:p>
        </p:txBody>
      </p:sp>
      <p:pic>
        <p:nvPicPr>
          <p:cNvPr id="7" name="Immagine 6" descr="Screen shot 2013-03-17 at 10.00.27.png"/>
          <p:cNvPicPr>
            <a:picLocks noChangeAspect="1"/>
          </p:cNvPicPr>
          <p:nvPr/>
        </p:nvPicPr>
        <p:blipFill>
          <a:blip r:embed="rId2"/>
          <a:stretch>
            <a:fillRect/>
          </a:stretch>
        </p:blipFill>
        <p:spPr>
          <a:xfrm>
            <a:off x="1530350" y="1733550"/>
            <a:ext cx="6083300" cy="3711674"/>
          </a:xfrm>
          <a:prstGeom prst="rect">
            <a:avLst/>
          </a:prstGeom>
        </p:spPr>
      </p:pic>
    </p:spTree>
    <p:extLst>
      <p:ext uri="{BB962C8B-B14F-4D97-AF65-F5344CB8AC3E}">
        <p14:creationId xmlns:p14="http://schemas.microsoft.com/office/powerpoint/2010/main" xmlns="" val="31174836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917</TotalTime>
  <Words>1524</Words>
  <Application>Microsoft Office PowerPoint</Application>
  <PresentationFormat>Presentazione su schermo (4:3)</PresentationFormat>
  <Paragraphs>176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Module 3</vt:lpstr>
      <vt:lpstr>Diapositiva 2</vt:lpstr>
      <vt:lpstr>  Promotion</vt:lpstr>
      <vt:lpstr>Main aims of promotion</vt:lpstr>
      <vt:lpstr>  What is Advertising?</vt:lpstr>
      <vt:lpstr>   The art of advertising </vt:lpstr>
      <vt:lpstr>   Sales promotion</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 MARZO</dc:title>
  <dc:creator>anna</dc:creator>
  <cp:lastModifiedBy>Macedonio Melloni</cp:lastModifiedBy>
  <cp:revision>94</cp:revision>
  <dcterms:created xsi:type="dcterms:W3CDTF">2013-03-19T16:59:42Z</dcterms:created>
  <dcterms:modified xsi:type="dcterms:W3CDTF">2014-02-20T06:51:55Z</dcterms:modified>
</cp:coreProperties>
</file>