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9" r:id="rId3"/>
    <p:sldId id="270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8D-7DE8-6447-A031-090A5E674AA0}" type="datetimeFigureOut">
              <a:rPr lang="it-IT" smtClean="0"/>
              <a:pPr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D86E-3020-4347-BC60-896A6D8C06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Module </a:t>
            </a:r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Guerrilla</a:t>
            </a:r>
            <a:r>
              <a:rPr lang="it-IT" sz="3600" b="1" dirty="0" smtClean="0">
                <a:solidFill>
                  <a:srgbClr val="FF0000"/>
                </a:solidFill>
              </a:rPr>
              <a:t> marketing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en-GB" sz="1600" dirty="0" smtClean="0"/>
              <a:t>The term guerrilla marketing was inspired by guerrilla warfare which is a form of irregular warfare and relates to the small tactic strategies used by armed civilians. </a:t>
            </a:r>
            <a:r>
              <a:rPr lang="en-GB" sz="1600" b="1" dirty="0" smtClean="0"/>
              <a:t>Many of these tactics includes </a:t>
            </a:r>
            <a:r>
              <a:rPr lang="en-GB" sz="1600" b="1" dirty="0" smtClean="0">
                <a:solidFill>
                  <a:srgbClr val="008000"/>
                </a:solidFill>
              </a:rPr>
              <a:t>ambushes, sabotage, raids and elements of surprise</a:t>
            </a:r>
            <a:r>
              <a:rPr lang="en-GB" sz="1600" dirty="0" smtClean="0"/>
              <a:t>. This alternative advertising style relies heavily on </a:t>
            </a:r>
            <a:r>
              <a:rPr lang="en-GB" sz="1600" b="1" dirty="0" smtClean="0">
                <a:solidFill>
                  <a:srgbClr val="008000"/>
                </a:solidFill>
              </a:rPr>
              <a:t>unconventional marketing </a:t>
            </a:r>
            <a:r>
              <a:rPr lang="en-GB" sz="1600" dirty="0" smtClean="0"/>
              <a:t>strategy</a:t>
            </a:r>
            <a:r>
              <a:rPr lang="en-GB" sz="1600" dirty="0"/>
              <a:t> </a:t>
            </a:r>
            <a:r>
              <a:rPr lang="en-GB" sz="1600" b="1" dirty="0" smtClean="0"/>
              <a:t>and imagination</a:t>
            </a:r>
            <a:r>
              <a:rPr lang="en-GB" sz="1600" dirty="0" smtClean="0"/>
              <a:t>. </a:t>
            </a:r>
            <a:r>
              <a:rPr lang="en-GB" sz="1600" b="1" dirty="0" smtClean="0"/>
              <a:t>Guerrilla Marketing is about </a:t>
            </a:r>
            <a:r>
              <a:rPr lang="en-GB" sz="1600" b="1" dirty="0" smtClean="0">
                <a:solidFill>
                  <a:srgbClr val="008000"/>
                </a:solidFill>
              </a:rPr>
              <a:t>taking the consumer by surprise</a:t>
            </a:r>
            <a:r>
              <a:rPr lang="en-GB" sz="1600" b="1" dirty="0" smtClean="0"/>
              <a:t>, make an </a:t>
            </a:r>
            <a:r>
              <a:rPr lang="en-GB" sz="1600" b="1" dirty="0" smtClean="0">
                <a:solidFill>
                  <a:srgbClr val="008000"/>
                </a:solidFill>
              </a:rPr>
              <a:t>indelible impression and create social buzz.</a:t>
            </a:r>
            <a:r>
              <a:rPr lang="en-GB" sz="1600" dirty="0"/>
              <a:t> Guerrilla marketing is said to make a far more valuable impression with consumers in comparison to more traditional forms of advertising. This is due to the fact that </a:t>
            </a:r>
            <a:r>
              <a:rPr lang="en-GB" sz="1600" b="1" dirty="0">
                <a:solidFill>
                  <a:srgbClr val="008000"/>
                </a:solidFill>
              </a:rPr>
              <a:t>most guerrilla marketing campaigns aim to strike the consumer at a more personal and memorable level</a:t>
            </a:r>
            <a:r>
              <a:rPr lang="en-GB" sz="1600" dirty="0"/>
              <a:t>.</a:t>
            </a:r>
            <a:endParaRPr lang="it-IT" sz="1600" dirty="0">
              <a:solidFill>
                <a:srgbClr val="262626"/>
              </a:solidFill>
              <a:latin typeface="TrebuchetMS"/>
            </a:endParaRPr>
          </a:p>
          <a:p>
            <a:pPr indent="0" algn="just">
              <a:buNone/>
            </a:pPr>
            <a:endParaRPr lang="it-IT" sz="1600" dirty="0" smtClean="0">
              <a:solidFill>
                <a:srgbClr val="262626"/>
              </a:solidFill>
              <a:latin typeface="TrebuchetMS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Guerrilla Marketing</a:t>
            </a:r>
            <a:endParaRPr lang="en-GB" sz="3200" b="1" dirty="0" smtClean="0"/>
          </a:p>
        </p:txBody>
      </p:sp>
      <p:pic>
        <p:nvPicPr>
          <p:cNvPr id="8" name="Immagine 7" descr="Screen shot 2013-03-17 at 18.39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135594"/>
            <a:ext cx="2611016" cy="2125506"/>
          </a:xfrm>
          <a:prstGeom prst="rect">
            <a:avLst/>
          </a:prstGeom>
        </p:spPr>
      </p:pic>
      <p:pic>
        <p:nvPicPr>
          <p:cNvPr id="5" name="Immagine 4" descr="Screen Shot 2014-02-16 at 17.18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399" y="4135594"/>
            <a:ext cx="1965761" cy="2125506"/>
          </a:xfrm>
          <a:prstGeom prst="rect">
            <a:avLst/>
          </a:prstGeom>
        </p:spPr>
      </p:pic>
      <p:pic>
        <p:nvPicPr>
          <p:cNvPr id="7" name="Immagine 6" descr="Screen Shot 2014-02-16 at 17.1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603" y="4114800"/>
            <a:ext cx="2941309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0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Guerrilla Marketing</a:t>
            </a:r>
            <a:endParaRPr lang="en-GB" sz="3200" b="1" dirty="0" smtClean="0"/>
          </a:p>
        </p:txBody>
      </p:sp>
      <p:pic>
        <p:nvPicPr>
          <p:cNvPr id="19" name="Immagine 18" descr="Screen shot 2013-03-17 at 10.55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67" y="2169127"/>
            <a:ext cx="3406201" cy="1939174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 Guerrilla Marketing is complement to traditional medias,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like </a:t>
            </a:r>
            <a:r>
              <a:rPr kumimoji="0" lang="en-GB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Coca Cola Happiness</a:t>
            </a:r>
            <a:r>
              <a:rPr kumimoji="0" lang="en-GB" sz="16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truck</a:t>
            </a:r>
            <a:r>
              <a:rPr kumimoji="0" lang="en-GB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it-IT" sz="160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MS"/>
              <a:ea typeface="+mn-ea"/>
              <a:cs typeface="+mn-cs"/>
            </a:endParaRPr>
          </a:p>
        </p:txBody>
      </p:sp>
      <p:pic>
        <p:nvPicPr>
          <p:cNvPr id="5" name="Immagine 4" descr="Screen Shot 2014-02-16 at 15.5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69128"/>
            <a:ext cx="3206707" cy="1939174"/>
          </a:xfrm>
          <a:prstGeom prst="rect">
            <a:avLst/>
          </a:prstGeom>
        </p:spPr>
      </p:pic>
      <p:pic>
        <p:nvPicPr>
          <p:cNvPr id="10" name="Immagine 9" descr="Screen Shot 2014-02-16 at 15.5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87" y="4260007"/>
            <a:ext cx="3418281" cy="2062756"/>
          </a:xfrm>
          <a:prstGeom prst="rect">
            <a:avLst/>
          </a:prstGeom>
        </p:spPr>
      </p:pic>
      <p:pic>
        <p:nvPicPr>
          <p:cNvPr id="12" name="Immagine 11" descr="Screen Shot 2014-02-11 at 22.32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335" y="4230911"/>
            <a:ext cx="3226427" cy="20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noProof="1" smtClean="0"/>
              <a:t>Nick Woodman is 37 years old and he’s become one of America’s newest and youngest billionaires. </a:t>
            </a:r>
          </a:p>
          <a:p>
            <a:pPr marL="0" indent="0" algn="just">
              <a:buNone/>
            </a:pPr>
            <a:r>
              <a:rPr lang="it-IT" sz="1600" noProof="1" smtClean="0"/>
              <a:t>A decade ago Woodman wanted a camera he could strap to his wrist so that his friends could see his surfing exploits. The result is now a consumer phenomenon called GoPro </a:t>
            </a:r>
            <a:r>
              <a:rPr lang="it-IT" sz="1600" b="1" noProof="1" smtClean="0"/>
              <a:t>or  </a:t>
            </a:r>
            <a:r>
              <a:rPr lang="it-IT" sz="1600" b="1" noProof="1"/>
              <a:t>America’s fastest-growing digital imaging </a:t>
            </a:r>
            <a:r>
              <a:rPr lang="it-IT" sz="1600" b="1" noProof="1" smtClean="0"/>
              <a:t>company. </a:t>
            </a:r>
          </a:p>
          <a:p>
            <a:pPr marL="0" indent="0" algn="just">
              <a:buNone/>
            </a:pPr>
            <a:r>
              <a:rPr lang="it-IT" sz="1600" noProof="1" smtClean="0"/>
              <a:t>Go anywhere active these days, whether it’s the mountains or Honolulu’s Bay, and you’ll see a GoPro or 20. Kids these days don’t film their wave rides or tricks. They GoPro them, strapping the $200 to $400 cameras to helmets, handlebars and surfboards. </a:t>
            </a:r>
          </a:p>
          <a:p>
            <a:pPr marL="0" indent="0" algn="just">
              <a:buNone/>
            </a:pPr>
            <a:r>
              <a:rPr lang="it-IT" sz="1600" noProof="1" smtClean="0"/>
              <a:t>The cinema-grade, panoramic “point-of-view” footage that comes out of a GoPro </a:t>
            </a:r>
            <a:r>
              <a:rPr lang="it-IT" sz="1600" b="1" noProof="1" smtClean="0"/>
              <a:t>transforms mere mortals into heroes</a:t>
            </a:r>
            <a:r>
              <a:rPr lang="it-IT" sz="1600" noProof="1" smtClean="0"/>
              <a:t>. </a:t>
            </a:r>
            <a:r>
              <a:rPr lang="it-IT" sz="1600" noProof="1" smtClean="0">
                <a:solidFill>
                  <a:srgbClr val="008000"/>
                </a:solidFill>
              </a:rPr>
              <a:t>Shaun White</a:t>
            </a:r>
            <a:r>
              <a:rPr lang="it-IT" sz="1600" noProof="1" smtClean="0"/>
              <a:t>, used GoPros on his runs during the </a:t>
            </a:r>
            <a:r>
              <a:rPr lang="it-IT" sz="1600" noProof="1" smtClean="0">
                <a:solidFill>
                  <a:srgbClr val="008000"/>
                </a:solidFill>
              </a:rPr>
              <a:t>Winter X Games</a:t>
            </a:r>
            <a:r>
              <a:rPr lang="it-IT" sz="1600" noProof="1" smtClean="0"/>
              <a:t>. </a:t>
            </a:r>
            <a:r>
              <a:rPr lang="it-IT" sz="1600" noProof="1" smtClean="0">
                <a:solidFill>
                  <a:srgbClr val="008000"/>
                </a:solidFill>
              </a:rPr>
              <a:t>Hollywood directors</a:t>
            </a:r>
            <a:r>
              <a:rPr lang="it-IT" sz="1600" noProof="1" smtClean="0"/>
              <a:t>, keep tons of them on set. It has been tested to capture </a:t>
            </a:r>
            <a:r>
              <a:rPr lang="it-IT" sz="1600" noProof="1" smtClean="0">
                <a:solidFill>
                  <a:srgbClr val="008000"/>
                </a:solidFill>
              </a:rPr>
              <a:t>touchdown replays</a:t>
            </a:r>
            <a:r>
              <a:rPr lang="it-IT" sz="1600" noProof="1" smtClean="0"/>
              <a:t>. The </a:t>
            </a:r>
            <a:r>
              <a:rPr lang="it-IT" sz="1600" noProof="1" smtClean="0">
                <a:solidFill>
                  <a:srgbClr val="008000"/>
                </a:solidFill>
              </a:rPr>
              <a:t>Rolling Stones </a:t>
            </a:r>
            <a:r>
              <a:rPr lang="it-IT" sz="1600" noProof="1" smtClean="0"/>
              <a:t>deployed them on stage. </a:t>
            </a:r>
            <a:r>
              <a:rPr lang="it-IT" sz="1600" noProof="1" smtClean="0">
                <a:solidFill>
                  <a:srgbClr val="008000"/>
                </a:solidFill>
              </a:rPr>
              <a:t>Police forces </a:t>
            </a:r>
            <a:r>
              <a:rPr lang="it-IT" sz="1600" noProof="1" smtClean="0"/>
              <a:t>and the U.S. military have started to incorporate the cameras into training exercises. </a:t>
            </a:r>
          </a:p>
          <a:p>
            <a:pPr marL="0" indent="0" algn="just">
              <a:buNone/>
            </a:pPr>
            <a:r>
              <a:rPr lang="it-IT" sz="1600" noProof="1" smtClean="0"/>
              <a:t>GoPro sales have </a:t>
            </a:r>
            <a:r>
              <a:rPr lang="it-IT" sz="1600" b="1" noProof="1" smtClean="0"/>
              <a:t>more than doubled every year </a:t>
            </a:r>
            <a:r>
              <a:rPr lang="it-IT" sz="1600" noProof="1" smtClean="0"/>
              <a:t>since the first camera’s debut in 2004. In 2012 the company sold 2.3 million cameras. For the month of December GoPro was the highest-grossing digital imaging brand, knocking out Sony for the first time in the distribution chains’ history. </a:t>
            </a:r>
            <a:endParaRPr lang="it-IT" sz="1600" b="1" noProof="1">
              <a:solidFill>
                <a:srgbClr val="FF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 </a:t>
            </a:r>
            <a:r>
              <a:rPr lang="it-IT" sz="3200" b="1" dirty="0"/>
              <a:t>The </a:t>
            </a:r>
            <a:r>
              <a:rPr lang="it-IT" sz="3200" b="1" dirty="0" err="1"/>
              <a:t>World's</a:t>
            </a:r>
            <a:r>
              <a:rPr lang="it-IT" sz="3200" b="1" dirty="0"/>
              <a:t> </a:t>
            </a:r>
            <a:r>
              <a:rPr lang="it-IT" sz="3200" b="1" dirty="0" err="1"/>
              <a:t>Hottest</a:t>
            </a:r>
            <a:r>
              <a:rPr lang="it-IT" sz="3200" b="1" dirty="0"/>
              <a:t> </a:t>
            </a:r>
            <a:r>
              <a:rPr lang="it-IT" sz="3200" b="1" dirty="0" smtClean="0"/>
              <a:t>Camera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25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pic>
        <p:nvPicPr>
          <p:cNvPr id="4" name="Segnaposto contenuto 3" descr="Screen Shot 2014-01-12 at 21.34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1" r="2421"/>
          <a:stretch>
            <a:fillRect/>
          </a:stretch>
        </p:blipFill>
        <p:spPr>
          <a:xfrm>
            <a:off x="774926" y="1916832"/>
            <a:ext cx="3365025" cy="1850634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 </a:t>
            </a:r>
            <a:r>
              <a:rPr lang="it-IT" sz="3200" b="1" dirty="0"/>
              <a:t>The </a:t>
            </a:r>
            <a:r>
              <a:rPr lang="it-IT" sz="3200" b="1" dirty="0" err="1"/>
              <a:t>World's</a:t>
            </a:r>
            <a:r>
              <a:rPr lang="it-IT" sz="3200" b="1" dirty="0"/>
              <a:t> </a:t>
            </a:r>
            <a:r>
              <a:rPr lang="it-IT" sz="3200" b="1" dirty="0" err="1"/>
              <a:t>Hottest</a:t>
            </a:r>
            <a:r>
              <a:rPr lang="it-IT" sz="3200" b="1" dirty="0"/>
              <a:t> </a:t>
            </a:r>
            <a:r>
              <a:rPr lang="it-IT" sz="3200" b="1" dirty="0" smtClean="0"/>
              <a:t>Camera</a:t>
            </a:r>
            <a:endParaRPr lang="it-IT" sz="3200" b="1" dirty="0"/>
          </a:p>
        </p:txBody>
      </p:sp>
      <p:pic>
        <p:nvPicPr>
          <p:cNvPr id="6" name="Immagine 5" descr="Screen Shot 2014-01-12 at 20.5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927" y="4090640"/>
            <a:ext cx="3365025" cy="1858640"/>
          </a:xfrm>
          <a:prstGeom prst="rect">
            <a:avLst/>
          </a:prstGeom>
        </p:spPr>
      </p:pic>
      <p:pic>
        <p:nvPicPr>
          <p:cNvPr id="7" name="Immagine 6" descr="Screen Shot 2013-12-21 at 13.13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614673"/>
            <a:ext cx="3179006" cy="1085958"/>
          </a:xfrm>
          <a:prstGeom prst="rect">
            <a:avLst/>
          </a:prstGeom>
        </p:spPr>
      </p:pic>
      <p:pic>
        <p:nvPicPr>
          <p:cNvPr id="8" name="Immagine 7" descr="Screen Shot 2014-01-12 at 21.42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38784"/>
            <a:ext cx="3674856" cy="2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8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r>
              <a:rPr kumimoji="0" lang="en-US" sz="32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 or </a:t>
            </a:r>
            <a:r>
              <a:rPr lang="it-IT" sz="3200" b="1" noProof="1" smtClean="0"/>
              <a:t>the World's Hottest Camera</a:t>
            </a:r>
            <a:endParaRPr lang="it-IT" sz="3200" b="1" noProof="1"/>
          </a:p>
        </p:txBody>
      </p:sp>
      <p:pic>
        <p:nvPicPr>
          <p:cNvPr id="7" name="Immagine 6" descr="Screen Shot 2013-12-21 at 13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102193"/>
            <a:ext cx="1656185" cy="2063111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41565" y="176954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noProof="1" smtClean="0"/>
              <a:t>The </a:t>
            </a:r>
            <a:r>
              <a:rPr lang="it-IT" sz="1600" b="1" noProof="1" smtClean="0">
                <a:solidFill>
                  <a:srgbClr val="008000"/>
                </a:solidFill>
              </a:rPr>
              <a:t>ego-crazy </a:t>
            </a:r>
            <a:r>
              <a:rPr lang="it-IT" sz="1600" noProof="1" smtClean="0"/>
              <a:t>extreme athlete </a:t>
            </a:r>
            <a:r>
              <a:rPr lang="it-IT" sz="1600" b="1" noProof="1" smtClean="0">
                <a:solidFill>
                  <a:srgbClr val="008000"/>
                </a:solidFill>
              </a:rPr>
              <a:t>is a narcisist</a:t>
            </a:r>
            <a:r>
              <a:rPr lang="it-IT" sz="1600" noProof="1" smtClean="0"/>
              <a:t>. </a:t>
            </a:r>
            <a:r>
              <a:rPr lang="it-IT" sz="1600" noProof="1" smtClean="0">
                <a:solidFill>
                  <a:srgbClr val="008000"/>
                </a:solidFill>
              </a:rPr>
              <a:t>He </a:t>
            </a:r>
            <a:r>
              <a:rPr lang="it-IT" sz="1600" b="1" noProof="1" smtClean="0">
                <a:solidFill>
                  <a:srgbClr val="008000"/>
                </a:solidFill>
              </a:rPr>
              <a:t>wants the </a:t>
            </a:r>
            <a:r>
              <a:rPr lang="it-IT" sz="1600" b="1" i="1" noProof="1" smtClean="0">
                <a:solidFill>
                  <a:srgbClr val="008000"/>
                </a:solidFill>
              </a:rPr>
              <a:t>very best </a:t>
            </a:r>
            <a:r>
              <a:rPr lang="it-IT" sz="1600" b="1" noProof="1" smtClean="0">
                <a:solidFill>
                  <a:srgbClr val="008000"/>
                </a:solidFill>
              </a:rPr>
              <a:t>documentation of his or her exploits</a:t>
            </a:r>
            <a:r>
              <a:rPr lang="it-IT" sz="1600" noProof="1" smtClean="0"/>
              <a:t>. But this involves a lot of non professionals also. </a:t>
            </a:r>
            <a:r>
              <a:rPr lang="it-IT" sz="1600" b="1" noProof="1" smtClean="0"/>
              <a:t>What sounds like the most banal subject in the world is transformed</a:t>
            </a:r>
            <a:r>
              <a:rPr lang="it-IT" sz="1600" noProof="1" smtClean="0"/>
              <a:t> through a single Hero 3+, and in GoPro editing software, </a:t>
            </a:r>
            <a:r>
              <a:rPr lang="it-IT" sz="1600" b="1" noProof="1" smtClean="0"/>
              <a:t>into an amazing-looking event</a:t>
            </a:r>
            <a:r>
              <a:rPr lang="it-IT" sz="1600" noProof="1" smtClean="0"/>
              <a:t>. In GoPro things seem to be happening faster, and more explosively, than in real life — making “an experience look better than it really was,” “people become addicted to your product — because it makes them look insanely good.”</a:t>
            </a:r>
          </a:p>
          <a:p>
            <a:pPr marL="0" indent="0" algn="just">
              <a:buNone/>
            </a:pPr>
            <a:r>
              <a:rPr lang="it-IT" sz="1600" noProof="1" smtClean="0">
                <a:solidFill>
                  <a:prstClr val="black"/>
                </a:solidFill>
              </a:rPr>
              <a:t>Also, GO PRO was born right </a:t>
            </a:r>
            <a:r>
              <a:rPr lang="it-IT" sz="1600" b="1" noProof="1" smtClean="0">
                <a:solidFill>
                  <a:srgbClr val="000000"/>
                </a:solidFill>
              </a:rPr>
              <a:t>during the rise of YouTube and </a:t>
            </a:r>
            <a:r>
              <a:rPr lang="it-IT" sz="1600" b="1" noProof="1" smtClean="0">
                <a:solidFill>
                  <a:srgbClr val="008000"/>
                </a:solidFill>
              </a:rPr>
              <a:t>our documentation-crazy culture </a:t>
            </a:r>
            <a:r>
              <a:rPr lang="it-IT" sz="1600" noProof="1" smtClean="0"/>
              <a:t>that makes images of practically everything .</a:t>
            </a:r>
            <a:r>
              <a:rPr lang="it-IT" sz="1600" noProof="1" smtClean="0">
                <a:solidFill>
                  <a:prstClr val="black"/>
                </a:solidFill>
              </a:rPr>
              <a:t> Self-documentation has become the best world’s pastime.</a:t>
            </a:r>
            <a:r>
              <a:rPr lang="it-IT" sz="1600" noProof="1" smtClean="0"/>
              <a:t> </a:t>
            </a:r>
          </a:p>
          <a:p>
            <a:pPr algn="just"/>
            <a:endParaRPr lang="it-IT" sz="1600" i="1" noProof="1"/>
          </a:p>
        </p:txBody>
      </p:sp>
      <p:pic>
        <p:nvPicPr>
          <p:cNvPr id="11" name="Immagine 10" descr="Screen Shot 2013-12-21 at 13.14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049" y="4102193"/>
            <a:ext cx="2664151" cy="2063111"/>
          </a:xfrm>
          <a:prstGeom prst="rect">
            <a:avLst/>
          </a:prstGeom>
        </p:spPr>
      </p:pic>
      <p:pic>
        <p:nvPicPr>
          <p:cNvPr id="10" name="Immagine 9" descr="Screen Shot 2014-01-12 at 20.45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4102194"/>
            <a:ext cx="3341045" cy="20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1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3200" b="1" noProof="0" dirty="0" smtClean="0">
                <a:latin typeface="+mj-lt"/>
                <a:ea typeface="+mj-ea"/>
                <a:cs typeface="+mj-cs"/>
              </a:rPr>
              <a:t>Create a GM project</a:t>
            </a:r>
            <a:endParaRPr lang="en-GB" sz="3200" b="1" dirty="0" smtClean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MS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91683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noProof="1" smtClean="0">
                <a:solidFill>
                  <a:srgbClr val="FF0000"/>
                </a:solidFill>
              </a:rPr>
              <a:t>Think of the elements you have: the target : (pro but non pro also) and the characteristics they have. Think of the caracteristics of the product, its versatility (what you can do with it) and its claim: “be a hero”.</a:t>
            </a:r>
          </a:p>
          <a:p>
            <a:pPr algn="just"/>
            <a:r>
              <a:rPr lang="it-IT" sz="1600" b="1" noProof="1" smtClean="0">
                <a:solidFill>
                  <a:srgbClr val="FF0000"/>
                </a:solidFill>
              </a:rPr>
              <a:t>Think of the caracteristics of Guerrilla marketing we have illustrated.</a:t>
            </a:r>
          </a:p>
          <a:p>
            <a:pPr algn="just"/>
            <a:r>
              <a:rPr lang="it-IT" sz="1600" b="1" noProof="1" smtClean="0">
                <a:solidFill>
                  <a:srgbClr val="FF0000"/>
                </a:solidFill>
              </a:rPr>
              <a:t>Now try and imagine a catchy Guerrilla Marketing operation for GO PRO (claim: Be a hero) , it must be easy to reproduce internationally, and  generate a video ready to go viral)</a:t>
            </a:r>
          </a:p>
          <a:p>
            <a:pPr algn="just"/>
            <a:endParaRPr lang="it-IT" sz="1600" b="1" noProof="1">
              <a:solidFill>
                <a:srgbClr val="FF0000"/>
              </a:solidFill>
            </a:endParaRPr>
          </a:p>
          <a:p>
            <a:pPr algn="just"/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5" name="Immagine 4" descr="Screen Shot 2014-02-16 at 16.0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340448"/>
            <a:ext cx="3138531" cy="1904832"/>
          </a:xfrm>
          <a:prstGeom prst="rect">
            <a:avLst/>
          </a:prstGeom>
        </p:spPr>
      </p:pic>
      <p:pic>
        <p:nvPicPr>
          <p:cNvPr id="7" name="Immagine 6" descr="Screen Shot 2014-02-16 at 16.04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40448"/>
            <a:ext cx="3131840" cy="19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325</Words>
  <Application>Microsoft Office PowerPoint</Application>
  <PresentationFormat>Presentazione su schermo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Module 4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MARZO</dc:title>
  <dc:creator>anna</dc:creator>
  <cp:lastModifiedBy>Macedonio Melloni</cp:lastModifiedBy>
  <cp:revision>94</cp:revision>
  <dcterms:created xsi:type="dcterms:W3CDTF">2013-03-29T21:25:17Z</dcterms:created>
  <dcterms:modified xsi:type="dcterms:W3CDTF">2014-02-21T11:22:44Z</dcterms:modified>
</cp:coreProperties>
</file>