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3"/>
  </p:notesMasterIdLst>
  <p:sldIdLst>
    <p:sldId id="257" r:id="rId2"/>
    <p:sldId id="258" r:id="rId3"/>
    <p:sldId id="284" r:id="rId4"/>
    <p:sldId id="270" r:id="rId5"/>
    <p:sldId id="296" r:id="rId6"/>
    <p:sldId id="272" r:id="rId7"/>
    <p:sldId id="279" r:id="rId8"/>
    <p:sldId id="280" r:id="rId9"/>
    <p:sldId id="281" r:id="rId10"/>
    <p:sldId id="278" r:id="rId11"/>
    <p:sldId id="273" r:id="rId12"/>
    <p:sldId id="298" r:id="rId13"/>
    <p:sldId id="285" r:id="rId14"/>
    <p:sldId id="299" r:id="rId15"/>
    <p:sldId id="300" r:id="rId16"/>
    <p:sldId id="274" r:id="rId17"/>
    <p:sldId id="286" r:id="rId18"/>
    <p:sldId id="287" r:id="rId19"/>
    <p:sldId id="301" r:id="rId20"/>
    <p:sldId id="302" r:id="rId21"/>
    <p:sldId id="303" r:id="rId22"/>
    <p:sldId id="304" r:id="rId23"/>
    <p:sldId id="305" r:id="rId24"/>
    <p:sldId id="306" r:id="rId25"/>
    <p:sldId id="307" r:id="rId26"/>
    <p:sldId id="288" r:id="rId27"/>
    <p:sldId id="289" r:id="rId28"/>
    <p:sldId id="297" r:id="rId29"/>
    <p:sldId id="290" r:id="rId30"/>
    <p:sldId id="291" r:id="rId31"/>
    <p:sldId id="275" r:id="rId32"/>
    <p:sldId id="292" r:id="rId33"/>
    <p:sldId id="308" r:id="rId34"/>
    <p:sldId id="294" r:id="rId35"/>
    <p:sldId id="261" r:id="rId36"/>
    <p:sldId id="293" r:id="rId37"/>
    <p:sldId id="263" r:id="rId38"/>
    <p:sldId id="264" r:id="rId39"/>
    <p:sldId id="262" r:id="rId40"/>
    <p:sldId id="265" r:id="rId41"/>
    <p:sldId id="266" r:id="rId42"/>
    <p:sldId id="267" r:id="rId43"/>
    <p:sldId id="268" r:id="rId44"/>
    <p:sldId id="269" r:id="rId45"/>
    <p:sldId id="276" r:id="rId46"/>
    <p:sldId id="309" r:id="rId47"/>
    <p:sldId id="310" r:id="rId48"/>
    <p:sldId id="311" r:id="rId49"/>
    <p:sldId id="295" r:id="rId50"/>
    <p:sldId id="277" r:id="rId51"/>
    <p:sldId id="312" r:id="rId52"/>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6699FF"/>
    <a:srgbClr val="336699"/>
    <a:srgbClr val="006699"/>
    <a:srgbClr val="000066"/>
    <a:srgbClr val="FF0000"/>
    <a:srgbClr val="FF6600"/>
    <a:srgbClr val="00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15619" autoAdjust="0"/>
    <p:restoredTop sz="99672" autoAdjust="0"/>
  </p:normalViewPr>
  <p:slideViewPr>
    <p:cSldViewPr>
      <p:cViewPr>
        <p:scale>
          <a:sx n="100" d="100"/>
          <a:sy n="100" d="100"/>
        </p:scale>
        <p:origin x="-1674"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it-IT"/>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it-IT"/>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it-IT"/>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BC438DD-2D41-4574-B3C3-55537983BBC0}" type="slidenum">
              <a:rPr lang="it-IT"/>
              <a:pPr/>
              <a:t>‹N›</a:t>
            </a:fld>
            <a:endParaRPr lang="it-IT"/>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6F40EF-3CFD-4C5F-8F1D-434033ABA138}" type="slidenum">
              <a:rPr lang="it-IT"/>
              <a:pPr/>
              <a:t>1</a:t>
            </a:fld>
            <a:endParaRPr lang="it-IT"/>
          </a:p>
        </p:txBody>
      </p:sp>
      <p:sp>
        <p:nvSpPr>
          <p:cNvPr id="5122" name="Rectangle 2"/>
          <p:cNvSpPr>
            <a:spLocks noGrp="1" noRot="1" noChangeAspect="1" noChangeArrowheads="1" noTextEdit="1"/>
          </p:cNvSpPr>
          <p:nvPr>
            <p:ph type="sldImg"/>
          </p:nvPr>
        </p:nvSpPr>
        <p:spPr>
          <a:xfrm>
            <a:off x="1141413" y="685800"/>
            <a:ext cx="4572000" cy="3429000"/>
          </a:xfrm>
          <a:ln/>
        </p:spPr>
      </p:sp>
      <p:sp>
        <p:nvSpPr>
          <p:cNvPr id="5123" name="Rectangle 3"/>
          <p:cNvSpPr>
            <a:spLocks noGrp="1" noChangeArrowheads="1"/>
          </p:cNvSpPr>
          <p:nvPr>
            <p:ph type="body" idx="1"/>
          </p:nvPr>
        </p:nvSpPr>
        <p:spPr/>
        <p:txBody>
          <a:bodyPr/>
          <a:lstStyle/>
          <a:p>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BAAB38-15D4-40FE-8B14-442EA3BA8914}" type="slidenum">
              <a:rPr lang="it-IT"/>
              <a:pPr/>
              <a:t>2</a:t>
            </a:fld>
            <a:endParaRPr lang="it-IT"/>
          </a:p>
        </p:txBody>
      </p:sp>
      <p:sp>
        <p:nvSpPr>
          <p:cNvPr id="15362" name="Rectangle 2"/>
          <p:cNvSpPr>
            <a:spLocks noGrp="1" noRot="1" noChangeAspect="1" noChangeArrowheads="1" noTextEdit="1"/>
          </p:cNvSpPr>
          <p:nvPr>
            <p:ph type="sldImg"/>
          </p:nvPr>
        </p:nvSpPr>
        <p:spPr>
          <a:xfrm>
            <a:off x="1141413" y="685800"/>
            <a:ext cx="4572000" cy="3429000"/>
          </a:xfrm>
          <a:ln/>
        </p:spPr>
      </p:sp>
      <p:sp>
        <p:nvSpPr>
          <p:cNvPr id="15363" name="Rectangle 3"/>
          <p:cNvSpPr>
            <a:spLocks noGrp="1" noChangeArrowheads="1"/>
          </p:cNvSpPr>
          <p:nvPr>
            <p:ph type="body" idx="1"/>
          </p:nvPr>
        </p:nvSpPr>
        <p:spPr/>
        <p:txBody>
          <a:bodyPr/>
          <a:lstStyle/>
          <a:p>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9" name="Sottotitolo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Titolo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it-IT" smtClean="0"/>
              <a:t>Fare clic per modificare lo stile del titolo</a:t>
            </a:r>
            <a:endParaRPr kumimoji="0" lang="en-US"/>
          </a:p>
        </p:txBody>
      </p:sp>
      <p:cxnSp>
        <p:nvCxnSpPr>
          <p:cNvPr id="8" name="Connettore 1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ttore 1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Segnaposto data 14"/>
          <p:cNvSpPr>
            <a:spLocks noGrp="1"/>
          </p:cNvSpPr>
          <p:nvPr>
            <p:ph type="dt" sz="half" idx="10"/>
          </p:nvPr>
        </p:nvSpPr>
        <p:spPr/>
        <p:txBody>
          <a:bodyPr/>
          <a:lstStyle/>
          <a:p>
            <a:endParaRPr lang="it-IT"/>
          </a:p>
        </p:txBody>
      </p:sp>
      <p:sp>
        <p:nvSpPr>
          <p:cNvPr id="16" name="Segnaposto numero diapositiva 15"/>
          <p:cNvSpPr>
            <a:spLocks noGrp="1"/>
          </p:cNvSpPr>
          <p:nvPr>
            <p:ph type="sldNum" sz="quarter" idx="11"/>
          </p:nvPr>
        </p:nvSpPr>
        <p:spPr/>
        <p:txBody>
          <a:bodyPr/>
          <a:lstStyle/>
          <a:p>
            <a:fld id="{91ED9D30-3B2E-4A93-BF2A-C2F76C0E214C}" type="slidenum">
              <a:rPr lang="it-IT" smtClean="0"/>
              <a:pPr/>
              <a:t>‹N›</a:t>
            </a:fld>
            <a:endParaRPr lang="it-IT"/>
          </a:p>
        </p:txBody>
      </p:sp>
      <p:sp>
        <p:nvSpPr>
          <p:cNvPr id="17" name="Segnaposto piè di pagina 16"/>
          <p:cNvSpPr>
            <a:spLocks noGrp="1"/>
          </p:cNvSpPr>
          <p:nvPr>
            <p:ph type="ftr" sz="quarter" idx="12"/>
          </p:nvPr>
        </p:nvSpPr>
        <p:spPr/>
        <p:txBody>
          <a:bodyPr/>
          <a:lstStyle/>
          <a:p>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D77C00F-0C6A-44CB-B138-5B58AF5AAAF7}"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B844346-6B31-478C-8692-21970642F49E}"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9" name="Segnaposto contenuto 8"/>
          <p:cNvSpPr>
            <a:spLocks noGrp="1"/>
          </p:cNvSpPr>
          <p:nvPr>
            <p:ph idx="1"/>
          </p:nvPr>
        </p:nvSpPr>
        <p:spPr>
          <a:xfrm>
            <a:off x="457200" y="1524000"/>
            <a:ext cx="822960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4" name="Segnaposto data 13"/>
          <p:cNvSpPr>
            <a:spLocks noGrp="1"/>
          </p:cNvSpPr>
          <p:nvPr>
            <p:ph type="dt" sz="half" idx="14"/>
          </p:nvPr>
        </p:nvSpPr>
        <p:spPr/>
        <p:txBody>
          <a:bodyPr/>
          <a:lstStyle/>
          <a:p>
            <a:endParaRPr lang="it-IT"/>
          </a:p>
        </p:txBody>
      </p:sp>
      <p:sp>
        <p:nvSpPr>
          <p:cNvPr id="15" name="Segnaposto numero diapositiva 14"/>
          <p:cNvSpPr>
            <a:spLocks noGrp="1"/>
          </p:cNvSpPr>
          <p:nvPr>
            <p:ph type="sldNum" sz="quarter" idx="15"/>
          </p:nvPr>
        </p:nvSpPr>
        <p:spPr/>
        <p:txBody>
          <a:bodyPr/>
          <a:lstStyle>
            <a:lvl1pPr algn="ctr">
              <a:defRPr/>
            </a:lvl1pPr>
          </a:lstStyle>
          <a:p>
            <a:fld id="{F675EA40-7E1C-45CB-B4D6-5D3B5328DB20}" type="slidenum">
              <a:rPr lang="it-IT" smtClean="0"/>
              <a:pPr/>
              <a:t>‹N›</a:t>
            </a:fld>
            <a:endParaRPr lang="it-IT"/>
          </a:p>
        </p:txBody>
      </p:sp>
      <p:sp>
        <p:nvSpPr>
          <p:cNvPr id="16" name="Segnaposto piè di pagina 15"/>
          <p:cNvSpPr>
            <a:spLocks noGrp="1"/>
          </p:cNvSpPr>
          <p:nvPr>
            <p:ph type="ftr" sz="quarter" idx="16"/>
          </p:nvPr>
        </p:nvSpPr>
        <p:spPr/>
        <p:txBody>
          <a:bodyPr/>
          <a:lstStyle/>
          <a:p>
            <a:endParaRPr lang="it-IT"/>
          </a:p>
        </p:txBody>
      </p:sp>
      <p:sp>
        <p:nvSpPr>
          <p:cNvPr id="17" name="Titolo 16"/>
          <p:cNvSpPr>
            <a:spLocks noGrp="1"/>
          </p:cNvSpPr>
          <p:nvPr>
            <p:ph type="title"/>
          </p:nvPr>
        </p:nvSpPr>
        <p:spPr/>
        <p:txBody>
          <a:bodyPr rtlCol="0" anchor="b" anchorCtr="0"/>
          <a:lstStyle/>
          <a:p>
            <a:r>
              <a:rPr kumimoji="0" lang="it-IT" smtClean="0"/>
              <a:t>Fare clic per modificare lo stile del titolo</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4" name="Segnaposto data 3"/>
          <p:cNvSpPr>
            <a:spLocks noGrp="1"/>
          </p:cNvSpPr>
          <p:nvPr>
            <p:ph type="dt" sz="half" idx="10"/>
          </p:nvPr>
        </p:nvSpPr>
        <p:spPr/>
        <p:txBody>
          <a:bodyPr/>
          <a:lstStyle/>
          <a:p>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3EE774C-8EA3-46CB-94F5-78B07A75A6A3}" type="slidenum">
              <a:rPr lang="it-IT" smtClean="0"/>
              <a:pPr/>
              <a:t>‹N›</a:t>
            </a:fld>
            <a:endParaRPr lang="it-IT"/>
          </a:p>
        </p:txBody>
      </p:sp>
      <p:sp>
        <p:nvSpPr>
          <p:cNvPr id="2" name="Titolo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cxnSp>
        <p:nvCxnSpPr>
          <p:cNvPr id="7" name="Connettore 1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5" name="Segnaposto data 4"/>
          <p:cNvSpPr>
            <a:spLocks noGrp="1"/>
          </p:cNvSpPr>
          <p:nvPr>
            <p:ph type="dt" sz="half" idx="10"/>
          </p:nvPr>
        </p:nvSpPr>
        <p:spPr/>
        <p:txBody>
          <a:bodyPr/>
          <a:lstStyle/>
          <a:p>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3D5A6BC-2923-4915-B631-E6354677E107}" type="slidenum">
              <a:rPr lang="it-IT" smtClean="0"/>
              <a:pPr/>
              <a:t>‹N›</a:t>
            </a:fld>
            <a:endParaRPr lang="it-IT"/>
          </a:p>
        </p:txBody>
      </p:sp>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11" name="Segnaposto contenuto 10"/>
          <p:cNvSpPr>
            <a:spLocks noGrp="1"/>
          </p:cNvSpPr>
          <p:nvPr>
            <p:ph sz="half" idx="1"/>
          </p:nvPr>
        </p:nvSpPr>
        <p:spPr>
          <a:xfrm>
            <a:off x="457200" y="1524000"/>
            <a:ext cx="4059936"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3" name="Segnaposto contenuto 12"/>
          <p:cNvSpPr>
            <a:spLocks noGrp="1"/>
          </p:cNvSpPr>
          <p:nvPr>
            <p:ph sz="half" idx="2"/>
          </p:nvPr>
        </p:nvSpPr>
        <p:spPr>
          <a:xfrm>
            <a:off x="4648200" y="1524000"/>
            <a:ext cx="4059936"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9" name="Segnaposto numero diapositiva 8"/>
          <p:cNvSpPr>
            <a:spLocks noGrp="1"/>
          </p:cNvSpPr>
          <p:nvPr>
            <p:ph type="sldNum" sz="quarter" idx="12"/>
          </p:nvPr>
        </p:nvSpPr>
        <p:spPr/>
        <p:txBody>
          <a:bodyPr/>
          <a:lstStyle/>
          <a:p>
            <a:fld id="{490F7251-286F-4B89-831C-6BCE04076713}" type="slidenum">
              <a:rPr lang="it-IT" smtClean="0"/>
              <a:pPr/>
              <a:t>‹N›</a:t>
            </a:fld>
            <a:endParaRPr lang="it-IT"/>
          </a:p>
        </p:txBody>
      </p:sp>
      <p:sp>
        <p:nvSpPr>
          <p:cNvPr id="8" name="Segnaposto piè di pagina 7"/>
          <p:cNvSpPr>
            <a:spLocks noGrp="1"/>
          </p:cNvSpPr>
          <p:nvPr>
            <p:ph type="ftr" sz="quarter" idx="11"/>
          </p:nvPr>
        </p:nvSpPr>
        <p:spPr/>
        <p:txBody>
          <a:bodyPr/>
          <a:lstStyle/>
          <a:p>
            <a:endParaRPr lang="it-IT"/>
          </a:p>
        </p:txBody>
      </p:sp>
      <p:sp>
        <p:nvSpPr>
          <p:cNvPr id="7" name="Segnaposto data 6"/>
          <p:cNvSpPr>
            <a:spLocks noGrp="1"/>
          </p:cNvSpPr>
          <p:nvPr>
            <p:ph type="dt" sz="half" idx="10"/>
          </p:nvPr>
        </p:nvSpPr>
        <p:spPr/>
        <p:txBody>
          <a:bodyPr/>
          <a:lstStyle/>
          <a:p>
            <a:endParaRPr lang="it-IT"/>
          </a:p>
        </p:txBody>
      </p:sp>
      <p:sp>
        <p:nvSpPr>
          <p:cNvPr id="3" name="Segnaposto testo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32" name="Segnaposto contenuto 31"/>
          <p:cNvSpPr>
            <a:spLocks noGrp="1"/>
          </p:cNvSpPr>
          <p:nvPr>
            <p:ph sz="half" idx="2"/>
          </p:nvPr>
        </p:nvSpPr>
        <p:spPr>
          <a:xfrm>
            <a:off x="457200" y="2201896"/>
            <a:ext cx="4038600" cy="3913632"/>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34" name="Segnaposto contenuto 33"/>
          <p:cNvSpPr>
            <a:spLocks noGrp="1"/>
          </p:cNvSpPr>
          <p:nvPr>
            <p:ph sz="quarter" idx="4"/>
          </p:nvPr>
        </p:nvSpPr>
        <p:spPr>
          <a:xfrm>
            <a:off x="4649788" y="2201896"/>
            <a:ext cx="4038600" cy="3913632"/>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 name="Titolo 1"/>
          <p:cNvSpPr>
            <a:spLocks noGrp="1"/>
          </p:cNvSpPr>
          <p:nvPr>
            <p:ph type="title"/>
          </p:nvPr>
        </p:nvSpPr>
        <p:spPr>
          <a:xfrm>
            <a:off x="457200" y="155448"/>
            <a:ext cx="8229600" cy="1143000"/>
          </a:xfrm>
        </p:spPr>
        <p:txBody>
          <a:bodyPr anchor="b" anchorCtr="0"/>
          <a:lstStyle>
            <a:lvl1pPr>
              <a:defRPr/>
            </a:lvl1pPr>
          </a:lstStyle>
          <a:p>
            <a:r>
              <a:rPr kumimoji="0" lang="it-IT" smtClean="0"/>
              <a:t>Fare clic per modificare lo stile del titolo</a:t>
            </a:r>
            <a:endParaRPr kumimoji="0" lang="en-US"/>
          </a:p>
        </p:txBody>
      </p:sp>
      <p:sp>
        <p:nvSpPr>
          <p:cNvPr id="12" name="Segnaposto testo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cxnSp>
        <p:nvCxnSpPr>
          <p:cNvPr id="10" name="Connettore 1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ttore 1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9911FD8-9479-46C0-A0D8-BC7C35CFA279}" type="slidenum">
              <a:rPr lang="it-IT" smtClean="0"/>
              <a:pPr/>
              <a:t>‹N›</a:t>
            </a:fld>
            <a:endParaRPr lang="it-IT"/>
          </a:p>
        </p:txBody>
      </p:sp>
      <p:sp>
        <p:nvSpPr>
          <p:cNvPr id="2" name="Titolo 1"/>
          <p:cNvSpPr>
            <a:spLocks noGrp="1"/>
          </p:cNvSpPr>
          <p:nvPr>
            <p:ph type="title"/>
          </p:nvPr>
        </p:nvSpPr>
        <p:spPr/>
        <p:txBody>
          <a:bodyPr/>
          <a:lstStyle/>
          <a:p>
            <a:r>
              <a:rPr kumimoji="0" lang="it-IT" smtClean="0"/>
              <a:t>Fare clic per modificare lo stile del titolo</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8BB0B84-9F15-46D8-8F51-A5813705F8DD}"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9" name="Segnaposto contenuto 28"/>
          <p:cNvSpPr>
            <a:spLocks noGrp="1"/>
          </p:cNvSpPr>
          <p:nvPr>
            <p:ph sz="quarter" idx="1"/>
          </p:nvPr>
        </p:nvSpPr>
        <p:spPr>
          <a:xfrm>
            <a:off x="457200" y="457200"/>
            <a:ext cx="6248400" cy="5715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3" name="Segnaposto testo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31" name="Titolo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it-IT" smtClean="0"/>
              <a:t>Fare clic per modificare lo stile del titolo</a:t>
            </a:r>
            <a:endParaRPr kumimoji="0" lang="en-US"/>
          </a:p>
        </p:txBody>
      </p:sp>
      <p:sp>
        <p:nvSpPr>
          <p:cNvPr id="8" name="Segnaposto data 7"/>
          <p:cNvSpPr>
            <a:spLocks noGrp="1"/>
          </p:cNvSpPr>
          <p:nvPr>
            <p:ph type="dt" sz="half" idx="14"/>
          </p:nvPr>
        </p:nvSpPr>
        <p:spPr/>
        <p:txBody>
          <a:bodyPr/>
          <a:lstStyle/>
          <a:p>
            <a:endParaRPr lang="it-IT"/>
          </a:p>
        </p:txBody>
      </p:sp>
      <p:sp>
        <p:nvSpPr>
          <p:cNvPr id="9" name="Segnaposto numero diapositiva 8"/>
          <p:cNvSpPr>
            <a:spLocks noGrp="1"/>
          </p:cNvSpPr>
          <p:nvPr>
            <p:ph type="sldNum" sz="quarter" idx="15"/>
          </p:nvPr>
        </p:nvSpPr>
        <p:spPr/>
        <p:txBody>
          <a:bodyPr/>
          <a:lstStyle/>
          <a:p>
            <a:fld id="{63B64CA8-5089-4C2E-9EAE-1F2CA32965E9}" type="slidenum">
              <a:rPr lang="it-IT" smtClean="0"/>
              <a:pPr/>
              <a:t>‹N›</a:t>
            </a:fld>
            <a:endParaRPr lang="it-IT"/>
          </a:p>
        </p:txBody>
      </p:sp>
      <p:sp>
        <p:nvSpPr>
          <p:cNvPr id="10" name="Segnaposto piè di pagina 9"/>
          <p:cNvSpPr>
            <a:spLocks noGrp="1"/>
          </p:cNvSpPr>
          <p:nvPr>
            <p:ph type="ftr" sz="quarter" idx="16"/>
          </p:nvPr>
        </p:nvSpPr>
        <p:spPr/>
        <p:txBody>
          <a:bodyPr/>
          <a:lstStyle/>
          <a:p>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it-IT" smtClean="0"/>
              <a:t>Fare clic sull'icona per inserire un'immagine</a:t>
            </a:r>
            <a:endParaRPr kumimoji="0" lang="en-US"/>
          </a:p>
        </p:txBody>
      </p:sp>
      <p:sp>
        <p:nvSpPr>
          <p:cNvPr id="4" name="Segnaposto testo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8" name="Segnaposto data 7"/>
          <p:cNvSpPr>
            <a:spLocks noGrp="1"/>
          </p:cNvSpPr>
          <p:nvPr>
            <p:ph type="dt" sz="half" idx="10"/>
          </p:nvPr>
        </p:nvSpPr>
        <p:spPr/>
        <p:txBody>
          <a:bodyPr/>
          <a:lstStyle/>
          <a:p>
            <a:endParaRPr lang="it-IT"/>
          </a:p>
        </p:txBody>
      </p:sp>
      <p:sp>
        <p:nvSpPr>
          <p:cNvPr id="9" name="Segnaposto numero diapositiva 8"/>
          <p:cNvSpPr>
            <a:spLocks noGrp="1"/>
          </p:cNvSpPr>
          <p:nvPr>
            <p:ph type="sldNum" sz="quarter" idx="11"/>
          </p:nvPr>
        </p:nvSpPr>
        <p:spPr/>
        <p:txBody>
          <a:bodyPr/>
          <a:lstStyle/>
          <a:p>
            <a:fld id="{64E31474-C3F0-4527-81E3-6BD74E7908EC}" type="slidenum">
              <a:rPr lang="it-IT" smtClean="0"/>
              <a:pPr/>
              <a:t>‹N›</a:t>
            </a:fld>
            <a:endParaRPr lang="it-IT"/>
          </a:p>
        </p:txBody>
      </p:sp>
      <p:sp>
        <p:nvSpPr>
          <p:cNvPr id="10" name="Segnaposto piè di pagina 9"/>
          <p:cNvSpPr>
            <a:spLocks noGrp="1"/>
          </p:cNvSpPr>
          <p:nvPr>
            <p:ph type="ftr" sz="quarter" idx="12"/>
          </p:nvPr>
        </p:nvSpPr>
        <p:spPr/>
        <p:txBody>
          <a:bodyPr/>
          <a:lstStyle/>
          <a:p>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Segnaposto testo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24" name="Segnaposto data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endParaRPr lang="it-IT"/>
          </a:p>
        </p:txBody>
      </p:sp>
      <p:sp>
        <p:nvSpPr>
          <p:cNvPr id="10" name="Segnaposto piè di pagina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it-IT"/>
          </a:p>
        </p:txBody>
      </p:sp>
      <p:sp>
        <p:nvSpPr>
          <p:cNvPr id="22" name="Segnaposto numero diapositiva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D7F05EC-C68B-4994-B193-926277B7B387}" type="slidenum">
              <a:rPr lang="it-IT" smtClean="0"/>
              <a:pPr/>
              <a:t>‹N›</a:t>
            </a:fld>
            <a:endParaRPr lang="it-IT"/>
          </a:p>
        </p:txBody>
      </p:sp>
      <p:sp>
        <p:nvSpPr>
          <p:cNvPr id="5" name="Segnaposto titolo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it-IT" smtClean="0"/>
              <a:t>Fare clic per modificare lo stile del titolo</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jpe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wmf"/><Relationship Id="rId4" Type="http://schemas.openxmlformats.org/officeDocument/2006/relationships/image" Target="https://encrypted-tbn0.gstatic.com/images?q=tbn:ANd9GcRezcg1U8N19ag3DqzQCcGRRA3CbBWhDh4Acv-kcZh7V04TJk2C" TargetMode="External"/><Relationship Id="rId9" Type="http://schemas.openxmlformats.org/officeDocument/2006/relationships/image" Target="../media/image8.wmf"/></Relationships>
</file>

<file path=ppt/slides/_rels/slide10.xml.rels><?xml version="1.0" encoding="UTF-8" standalone="yes"?>
<Relationships xmlns="http://schemas.openxmlformats.org/package/2006/relationships"><Relationship Id="rId3" Type="http://schemas.openxmlformats.org/officeDocument/2006/relationships/hyperlink" Target="mailto:mgerini@lavoro.gov.it" TargetMode="External"/><Relationship Id="rId2" Type="http://schemas.openxmlformats.org/officeDocument/2006/relationships/hyperlink" Target="mailto:segreteriadgvolontariato@lavoro.gov.it"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loveyouthfuture.eu/"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epp.eurostat.ec.europa.eu/portal/page/portal/education/data/database"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ec.europa.eu/education/lifelong-learning-policy/doc48_en.htm" TargetMode="External"/><Relationship Id="rId2" Type="http://schemas.openxmlformats.org/officeDocument/2006/relationships/hyperlink" Target="http://www.studyineurope.eu/" TargetMode="External"/><Relationship Id="rId1" Type="http://schemas.openxmlformats.org/officeDocument/2006/relationships/slideLayout" Target="../slideLayouts/slideLayout2.xml"/><Relationship Id="rId6" Type="http://schemas.openxmlformats.org/officeDocument/2006/relationships/hyperlink" Target="http://www.cedefop.europa.eu/EN/Index.aspx" TargetMode="External"/><Relationship Id="rId5" Type="http://schemas.openxmlformats.org/officeDocument/2006/relationships/hyperlink" Target="http://ec.europa.eu/ploteus" TargetMode="External"/><Relationship Id="rId4" Type="http://schemas.openxmlformats.org/officeDocument/2006/relationships/hyperlink" Target="http://eacea.ec.europa.eu/education/eurydice/index_en.php"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enic-naric.net/index.aspx"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eacea.ec.europa.eu/youth/index_en.php" TargetMode="External"/><Relationship Id="rId2" Type="http://schemas.openxmlformats.org/officeDocument/2006/relationships/hyperlink" Target="http://eacea.ec.europa.eu/youth/programme/action1_en.ph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hyperlink" Target="http://eacea.ec.europa.eu/youth/programme/how_apply_en.php"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ec.europa.eu/education/programmes/leonardo/index_en.htm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ec.europa.eu/education/programmes/llp/national_en.html"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ec.europa.eu/education/lifelong-learning-programme/index_en.htm"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euroapprenticeship.eu/en/home.html"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europarl.europa.eu/euroscola/view/en/how_to_apply.html" TargetMode="External"/><Relationship Id="rId2" Type="http://schemas.openxmlformats.org/officeDocument/2006/relationships/hyperlink" Target="http://www.europarl.europa.eu/"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eacea.ec.europa.eu/llp/erasmus/documents/list_holders/euc-for-the-academic-year-2013-2014.pdf" TargetMode="External"/><Relationship Id="rId2" Type="http://schemas.openxmlformats.org/officeDocument/2006/relationships/hyperlink" Target="http://europa.eu/about-eu/countries/index_en.htm"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esn.org/"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ec.europa.eu/eures/main.jsp?catId=0&amp;lang=en&amp;acro=links&amp;orgTypeId=0&amp;myOrgTypeId=1"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europa.eu/youreurope/citizens/residence/worker-pensioner/index_en.htm?profile=0" TargetMode="External"/><Relationship Id="rId2" Type="http://schemas.openxmlformats.org/officeDocument/2006/relationships/hyperlink" Target="http://europa.eu/about-eu/countries/index_en.htm" TargetMode="External"/><Relationship Id="rId1" Type="http://schemas.openxmlformats.org/officeDocument/2006/relationships/slideLayout" Target="../slideLayouts/slideLayout2.xml"/><Relationship Id="rId5" Type="http://schemas.openxmlformats.org/officeDocument/2006/relationships/hyperlink" Target="http://www.internationalstudent.com/jobsearch/europe_article/" TargetMode="External"/><Relationship Id="rId4" Type="http://schemas.openxmlformats.org/officeDocument/2006/relationships/hyperlink" Target="http://www.internationalstudent.com/jobsearch/europe_article.shtml"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www.seasonworkers.com/" TargetMode="External"/><Relationship Id="rId2" Type="http://schemas.openxmlformats.org/officeDocument/2006/relationships/hyperlink" Target="http://www.pickingjobs.com/" TargetMode="External"/><Relationship Id="rId1" Type="http://schemas.openxmlformats.org/officeDocument/2006/relationships/slideLayout" Target="../slideLayouts/slideLayout2.xml"/><Relationship Id="rId4" Type="http://schemas.openxmlformats.org/officeDocument/2006/relationships/hyperlink" Target="http://www.summerjobs.com/" TargetMode="External"/></Relationships>
</file>

<file path=ppt/slides/_rels/slide34.xml.rels><?xml version="1.0" encoding="UTF-8" standalone="yes"?>
<Relationships xmlns="http://schemas.openxmlformats.org/package/2006/relationships"><Relationship Id="rId2" Type="http://schemas.openxmlformats.org/officeDocument/2006/relationships/hyperlink" Target="http://eurodesk.eu/edesk/"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ec.europa.eu/eures/main.jsp?lang=en&amp;acro=job&amp;catId=7576&amp;parentId=52" TargetMode="External"/><Relationship Id="rId2" Type="http://schemas.openxmlformats.org/officeDocument/2006/relationships/hyperlink" Target="http://ec.europa.eu/eures/index.jsp"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www.cliclavoro.gov.it/Cittadini/LavorareEstero/Pagine/EURES.aspx" TargetMode="External"/><Relationship Id="rId2" Type="http://schemas.openxmlformats.org/officeDocument/2006/relationships/hyperlink" Target="https://ec.europa.eu/eures/home.jsp?lang=i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europass.cedefop.europa.eu/it/documents/european-skills-passport/language-passport" TargetMode="External"/><Relationship Id="rId2" Type="http://schemas.openxmlformats.org/officeDocument/2006/relationships/hyperlink" Target="http://europass.cedefop.europa.eu/it/documents/curriculum-vitae"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europass.cedefop.europa.eu/it/documents/european-skills-passport/certificate-supplement" TargetMode="External"/><Relationship Id="rId2" Type="http://schemas.openxmlformats.org/officeDocument/2006/relationships/hyperlink" Target="http://europass.cedefop.europa.eu/it/documents/european-skills-passport/europass-mobility" TargetMode="External"/><Relationship Id="rId1" Type="http://schemas.openxmlformats.org/officeDocument/2006/relationships/slideLayout" Target="../slideLayouts/slideLayout2.xml"/><Relationship Id="rId4" Type="http://schemas.openxmlformats.org/officeDocument/2006/relationships/hyperlink" Target="http://europass.cedefop.europa.eu/it/documents/european-skills-passport/diploma-supplement" TargetMode="External"/></Relationships>
</file>

<file path=ppt/slides/_rels/slide43.xml.rels><?xml version="1.0" encoding="UTF-8" standalone="yes"?>
<Relationships xmlns="http://schemas.openxmlformats.org/package/2006/relationships"><Relationship Id="rId2" Type="http://schemas.openxmlformats.org/officeDocument/2006/relationships/hyperlink" Target="http://europass.cedefop.europa.eu/it/about/national-europass-centres"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europass.cedefop.europa.eu/it/home"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on-the-move.org/" TargetMode="External"/><Relationship Id="rId2" Type="http://schemas.openxmlformats.org/officeDocument/2006/relationships/hyperlink" Target="http://www.transartists.org/deadlines" TargetMode="External"/><Relationship Id="rId1" Type="http://schemas.openxmlformats.org/officeDocument/2006/relationships/slideLayout" Target="../slideLayouts/slideLayout2.xml"/><Relationship Id="rId6" Type="http://schemas.openxmlformats.org/officeDocument/2006/relationships/hyperlink" Target="http://www.resartis.org/en/news/upcoming_deadlines/" TargetMode="External"/><Relationship Id="rId5" Type="http://schemas.openxmlformats.org/officeDocument/2006/relationships/hyperlink" Target="http://www.residencyunlimited.org/category/opportunites/" TargetMode="External"/><Relationship Id="rId4" Type="http://schemas.openxmlformats.org/officeDocument/2006/relationships/hyperlink" Target="http://www.emobility.pro/" TargetMode="External"/></Relationships>
</file>

<file path=ppt/slides/_rels/slide49.xml.rels><?xml version="1.0" encoding="UTF-8" standalone="yes"?>
<Relationships xmlns="http://schemas.openxmlformats.org/package/2006/relationships"><Relationship Id="rId3" Type="http://schemas.openxmlformats.org/officeDocument/2006/relationships/hyperlink" Target="http://www.oij.org/" TargetMode="External"/><Relationship Id="rId2" Type="http://schemas.openxmlformats.org/officeDocument/2006/relationships/hyperlink" Target="http://www.youth.gov.au/Pages/default.aspx" TargetMode="External"/><Relationship Id="rId1" Type="http://schemas.openxmlformats.org/officeDocument/2006/relationships/slideLayout" Target="../slideLayouts/slideLayout2.xml"/><Relationship Id="rId6" Type="http://schemas.openxmlformats.org/officeDocument/2006/relationships/hyperlink" Target="http://www.youthlac.org/" TargetMode="External"/><Relationship Id="rId5" Type="http://schemas.openxmlformats.org/officeDocument/2006/relationships/hyperlink" Target="http://www.youth.gc.ca/" TargetMode="External"/><Relationship Id="rId4" Type="http://schemas.openxmlformats.org/officeDocument/2006/relationships/hyperlink" Target="http://www.nyda.gov.za/"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www.agenziagiovani.it/home.aspx" TargetMode="External"/><Relationship Id="rId2" Type="http://schemas.openxmlformats.org/officeDocument/2006/relationships/hyperlink" Target="http://www.programmallp.it/"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www.unicreditanduniversities.eu/"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concordia-association.org/index.php" TargetMode="External"/><Relationship Id="rId2" Type="http://schemas.openxmlformats.org/officeDocument/2006/relationships/hyperlink" Target="http://www.alliance-network.eu/" TargetMode="External"/><Relationship Id="rId1" Type="http://schemas.openxmlformats.org/officeDocument/2006/relationships/slideLayout" Target="../slideLayouts/slideLayout2.xml"/><Relationship Id="rId4" Type="http://schemas.openxmlformats.org/officeDocument/2006/relationships/hyperlink" Target="http://ivsgb.org/inf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ChangeArrowheads="1"/>
          </p:cNvSpPr>
          <p:nvPr/>
        </p:nvSpPr>
        <p:spPr bwMode="auto">
          <a:xfrm>
            <a:off x="0" y="3071813"/>
            <a:ext cx="2263775" cy="0"/>
          </a:xfrm>
          <a:prstGeom prst="rect">
            <a:avLst/>
          </a:prstGeom>
          <a:noFill/>
          <a:ln w="9525">
            <a:noFill/>
            <a:miter lim="800000"/>
            <a:headEnd/>
            <a:tailEnd/>
          </a:ln>
          <a:effectLst/>
        </p:spPr>
        <p:txBody>
          <a:bodyPr wrap="none" anchor="ctr">
            <a:spAutoFit/>
          </a:bodyPr>
          <a:lstStyle/>
          <a:p>
            <a:endParaRPr lang="it-IT"/>
          </a:p>
        </p:txBody>
      </p:sp>
      <p:sp>
        <p:nvSpPr>
          <p:cNvPr id="3076" name="Rectangle 4"/>
          <p:cNvSpPr>
            <a:spLocks noChangeArrowheads="1"/>
          </p:cNvSpPr>
          <p:nvPr/>
        </p:nvSpPr>
        <p:spPr bwMode="auto">
          <a:xfrm>
            <a:off x="0" y="3071813"/>
            <a:ext cx="2260600" cy="0"/>
          </a:xfrm>
          <a:prstGeom prst="rect">
            <a:avLst/>
          </a:prstGeom>
          <a:noFill/>
          <a:ln w="9525">
            <a:noFill/>
            <a:miter lim="800000"/>
            <a:headEnd/>
            <a:tailEnd/>
          </a:ln>
          <a:effectLst/>
        </p:spPr>
        <p:txBody>
          <a:bodyPr wrap="none" anchor="ctr">
            <a:spAutoFit/>
          </a:bodyPr>
          <a:lstStyle/>
          <a:p>
            <a:endParaRPr lang="it-IT"/>
          </a:p>
        </p:txBody>
      </p:sp>
      <p:sp>
        <p:nvSpPr>
          <p:cNvPr id="3120" name="Rectangle 48"/>
          <p:cNvSpPr>
            <a:spLocks noChangeArrowheads="1"/>
          </p:cNvSpPr>
          <p:nvPr/>
        </p:nvSpPr>
        <p:spPr bwMode="auto">
          <a:xfrm>
            <a:off x="623888" y="2911475"/>
            <a:ext cx="3309937" cy="0"/>
          </a:xfrm>
          <a:prstGeom prst="rect">
            <a:avLst/>
          </a:prstGeom>
          <a:noFill/>
          <a:ln w="9525">
            <a:noFill/>
            <a:miter lim="800000"/>
            <a:headEnd/>
            <a:tailEnd/>
          </a:ln>
          <a:effectLst/>
        </p:spPr>
        <p:txBody>
          <a:bodyPr wrap="none" anchor="ctr">
            <a:spAutoFit/>
          </a:bodyPr>
          <a:lstStyle/>
          <a:p>
            <a:endParaRPr lang="it-IT"/>
          </a:p>
        </p:txBody>
      </p:sp>
      <p:pic>
        <p:nvPicPr>
          <p:cNvPr id="3119" name="Picture 47" descr="https://encrypted-tbn0.gstatic.com/images?q=tbn:ANd9GcRezcg1U8N19ag3DqzQCcGRRA3CbBWhDh4Acv-kcZh7V04TJk2C"/>
          <p:cNvPicPr>
            <a:picLocks noChangeAspect="1" noChangeArrowheads="1"/>
          </p:cNvPicPr>
          <p:nvPr/>
        </p:nvPicPr>
        <p:blipFill>
          <a:blip r:embed="rId3" r:link="rId4" cstate="print"/>
          <a:srcRect/>
          <a:stretch>
            <a:fillRect/>
          </a:stretch>
        </p:blipFill>
        <p:spPr bwMode="auto">
          <a:xfrm>
            <a:off x="323850" y="260350"/>
            <a:ext cx="904875" cy="809625"/>
          </a:xfrm>
          <a:prstGeom prst="rect">
            <a:avLst/>
          </a:prstGeom>
          <a:noFill/>
        </p:spPr>
      </p:pic>
      <p:sp>
        <p:nvSpPr>
          <p:cNvPr id="3122" name="Rectangle 50"/>
          <p:cNvSpPr>
            <a:spLocks noChangeArrowheads="1"/>
          </p:cNvSpPr>
          <p:nvPr/>
        </p:nvSpPr>
        <p:spPr bwMode="auto">
          <a:xfrm>
            <a:off x="623888" y="2911475"/>
            <a:ext cx="3309937" cy="0"/>
          </a:xfrm>
          <a:prstGeom prst="rect">
            <a:avLst/>
          </a:prstGeom>
          <a:noFill/>
          <a:ln w="9525">
            <a:noFill/>
            <a:miter lim="800000"/>
            <a:headEnd/>
            <a:tailEnd/>
          </a:ln>
          <a:effectLst/>
        </p:spPr>
        <p:txBody>
          <a:bodyPr wrap="none" anchor="ctr">
            <a:spAutoFit/>
          </a:bodyPr>
          <a:lstStyle/>
          <a:p>
            <a:endParaRPr lang="it-IT"/>
          </a:p>
        </p:txBody>
      </p:sp>
      <p:sp>
        <p:nvSpPr>
          <p:cNvPr id="3124" name="Rectangle 52"/>
          <p:cNvSpPr>
            <a:spLocks noChangeArrowheads="1"/>
          </p:cNvSpPr>
          <p:nvPr/>
        </p:nvSpPr>
        <p:spPr bwMode="auto">
          <a:xfrm>
            <a:off x="623888" y="2911475"/>
            <a:ext cx="2195512" cy="0"/>
          </a:xfrm>
          <a:prstGeom prst="rect">
            <a:avLst/>
          </a:prstGeom>
          <a:noFill/>
          <a:ln w="9525">
            <a:noFill/>
            <a:miter lim="800000"/>
            <a:headEnd/>
            <a:tailEnd/>
          </a:ln>
          <a:effectLst/>
        </p:spPr>
        <p:txBody>
          <a:bodyPr wrap="none" anchor="ctr">
            <a:spAutoFit/>
          </a:bodyPr>
          <a:lstStyle/>
          <a:p>
            <a:endParaRPr lang="it-IT"/>
          </a:p>
        </p:txBody>
      </p:sp>
      <p:sp>
        <p:nvSpPr>
          <p:cNvPr id="3126" name="Rectangle 54"/>
          <p:cNvSpPr>
            <a:spLocks noChangeArrowheads="1"/>
          </p:cNvSpPr>
          <p:nvPr/>
        </p:nvSpPr>
        <p:spPr bwMode="auto">
          <a:xfrm>
            <a:off x="623888" y="2911475"/>
            <a:ext cx="2193925" cy="0"/>
          </a:xfrm>
          <a:prstGeom prst="rect">
            <a:avLst/>
          </a:prstGeom>
          <a:noFill/>
          <a:ln w="9525">
            <a:noFill/>
            <a:miter lim="800000"/>
            <a:headEnd/>
            <a:tailEnd/>
          </a:ln>
          <a:effectLst/>
        </p:spPr>
        <p:txBody>
          <a:bodyPr wrap="none" anchor="ctr">
            <a:spAutoFit/>
          </a:bodyPr>
          <a:lstStyle/>
          <a:p>
            <a:endParaRPr lang="it-IT"/>
          </a:p>
        </p:txBody>
      </p:sp>
      <p:pic>
        <p:nvPicPr>
          <p:cNvPr id="3146" name="Picture 74" descr="logo fse"/>
          <p:cNvPicPr>
            <a:picLocks noChangeAspect="1" noChangeArrowheads="1"/>
          </p:cNvPicPr>
          <p:nvPr/>
        </p:nvPicPr>
        <p:blipFill>
          <a:blip r:embed="rId5" cstate="print"/>
          <a:srcRect/>
          <a:stretch>
            <a:fillRect/>
          </a:stretch>
        </p:blipFill>
        <p:spPr bwMode="auto">
          <a:xfrm>
            <a:off x="1547813" y="333375"/>
            <a:ext cx="1295400" cy="635000"/>
          </a:xfrm>
          <a:prstGeom prst="rect">
            <a:avLst/>
          </a:prstGeom>
          <a:noFill/>
          <a:ln w="9525">
            <a:noFill/>
            <a:miter lim="800000"/>
            <a:headEnd/>
            <a:tailEnd/>
          </a:ln>
        </p:spPr>
      </p:pic>
      <p:pic>
        <p:nvPicPr>
          <p:cNvPr id="3147" name="logoMinisteroLavoro" descr="logo del ministero del lavoro e della previdenza sociale"/>
          <p:cNvPicPr>
            <a:picLocks noChangeAspect="1" noChangeArrowheads="1"/>
          </p:cNvPicPr>
          <p:nvPr/>
        </p:nvPicPr>
        <p:blipFill>
          <a:blip r:embed="rId6" cstate="print"/>
          <a:srcRect/>
          <a:stretch>
            <a:fillRect/>
          </a:stretch>
        </p:blipFill>
        <p:spPr bwMode="auto">
          <a:xfrm>
            <a:off x="3200400" y="476250"/>
            <a:ext cx="1803400" cy="482600"/>
          </a:xfrm>
          <a:prstGeom prst="rect">
            <a:avLst/>
          </a:prstGeom>
          <a:noFill/>
          <a:ln w="9525">
            <a:noFill/>
            <a:miter lim="800000"/>
            <a:headEnd/>
            <a:tailEnd/>
          </a:ln>
        </p:spPr>
      </p:pic>
      <p:pic>
        <p:nvPicPr>
          <p:cNvPr id="3148" name="Picture 76" descr="logo italialavoro"/>
          <p:cNvPicPr>
            <a:picLocks noChangeAspect="1" noChangeArrowheads="1"/>
          </p:cNvPicPr>
          <p:nvPr/>
        </p:nvPicPr>
        <p:blipFill>
          <a:blip r:embed="rId7" cstate="print"/>
          <a:srcRect/>
          <a:stretch>
            <a:fillRect/>
          </a:stretch>
        </p:blipFill>
        <p:spPr bwMode="auto">
          <a:xfrm>
            <a:off x="5292725" y="333375"/>
            <a:ext cx="1257300" cy="711200"/>
          </a:xfrm>
          <a:prstGeom prst="rect">
            <a:avLst/>
          </a:prstGeom>
          <a:noFill/>
          <a:ln w="9525">
            <a:noFill/>
            <a:miter lim="800000"/>
            <a:headEnd/>
            <a:tailEnd/>
          </a:ln>
        </p:spPr>
      </p:pic>
      <p:pic>
        <p:nvPicPr>
          <p:cNvPr id="3149" name="Picture 77"/>
          <p:cNvPicPr>
            <a:picLocks noChangeAspect="1" noChangeArrowheads="1"/>
          </p:cNvPicPr>
          <p:nvPr/>
        </p:nvPicPr>
        <p:blipFill>
          <a:blip r:embed="rId8" cstate="print"/>
          <a:srcRect/>
          <a:stretch>
            <a:fillRect/>
          </a:stretch>
        </p:blipFill>
        <p:spPr bwMode="auto">
          <a:xfrm>
            <a:off x="6732588" y="620713"/>
            <a:ext cx="2044700" cy="355600"/>
          </a:xfrm>
          <a:prstGeom prst="rect">
            <a:avLst/>
          </a:prstGeom>
          <a:noFill/>
          <a:ln w="9525">
            <a:noFill/>
            <a:miter lim="800000"/>
            <a:headEnd/>
            <a:tailEnd/>
          </a:ln>
        </p:spPr>
      </p:pic>
      <p:sp>
        <p:nvSpPr>
          <p:cNvPr id="3152" name="Rectangle 80"/>
          <p:cNvSpPr>
            <a:spLocks noChangeArrowheads="1"/>
          </p:cNvSpPr>
          <p:nvPr/>
        </p:nvSpPr>
        <p:spPr bwMode="auto">
          <a:xfrm>
            <a:off x="644525" y="3057525"/>
            <a:ext cx="2189163" cy="0"/>
          </a:xfrm>
          <a:prstGeom prst="rect">
            <a:avLst/>
          </a:prstGeom>
          <a:noFill/>
          <a:ln w="9525">
            <a:noFill/>
            <a:miter lim="800000"/>
            <a:headEnd/>
            <a:tailEnd/>
          </a:ln>
          <a:effectLst/>
        </p:spPr>
        <p:txBody>
          <a:bodyPr wrap="none" anchor="ctr">
            <a:spAutoFit/>
          </a:bodyPr>
          <a:lstStyle/>
          <a:p>
            <a:endParaRPr lang="it-IT"/>
          </a:p>
        </p:txBody>
      </p:sp>
      <p:pic>
        <p:nvPicPr>
          <p:cNvPr id="3151" name="Picture 79"/>
          <p:cNvPicPr>
            <a:picLocks noChangeAspect="1" noChangeArrowheads="1"/>
          </p:cNvPicPr>
          <p:nvPr/>
        </p:nvPicPr>
        <p:blipFill>
          <a:blip r:embed="rId9" cstate="print"/>
          <a:srcRect/>
          <a:stretch>
            <a:fillRect/>
          </a:stretch>
        </p:blipFill>
        <p:spPr bwMode="auto">
          <a:xfrm>
            <a:off x="534988" y="5646738"/>
            <a:ext cx="723900" cy="590550"/>
          </a:xfrm>
          <a:prstGeom prst="rect">
            <a:avLst/>
          </a:prstGeom>
          <a:noFill/>
        </p:spPr>
      </p:pic>
      <p:sp>
        <p:nvSpPr>
          <p:cNvPr id="3155" name="Rectangle 83"/>
          <p:cNvSpPr>
            <a:spLocks noChangeArrowheads="1"/>
          </p:cNvSpPr>
          <p:nvPr/>
        </p:nvSpPr>
        <p:spPr bwMode="auto">
          <a:xfrm>
            <a:off x="644525" y="3057525"/>
            <a:ext cx="2189163" cy="0"/>
          </a:xfrm>
          <a:prstGeom prst="rect">
            <a:avLst/>
          </a:prstGeom>
          <a:noFill/>
          <a:ln w="9525">
            <a:noFill/>
            <a:miter lim="800000"/>
            <a:headEnd/>
            <a:tailEnd/>
          </a:ln>
          <a:effectLst/>
        </p:spPr>
        <p:txBody>
          <a:bodyPr wrap="none" anchor="ctr">
            <a:spAutoFit/>
          </a:bodyPr>
          <a:lstStyle/>
          <a:p>
            <a:endParaRPr lang="it-IT"/>
          </a:p>
        </p:txBody>
      </p:sp>
      <p:pic>
        <p:nvPicPr>
          <p:cNvPr id="3150" name="Picture 78"/>
          <p:cNvPicPr>
            <a:picLocks noChangeAspect="1" noChangeArrowheads="1"/>
          </p:cNvPicPr>
          <p:nvPr/>
        </p:nvPicPr>
        <p:blipFill>
          <a:blip r:embed="rId10" cstate="print"/>
          <a:srcRect/>
          <a:stretch>
            <a:fillRect/>
          </a:stretch>
        </p:blipFill>
        <p:spPr bwMode="auto">
          <a:xfrm>
            <a:off x="7812088" y="5565775"/>
            <a:ext cx="542925" cy="742950"/>
          </a:xfrm>
          <a:prstGeom prst="rect">
            <a:avLst/>
          </a:prstGeom>
          <a:noFill/>
        </p:spPr>
      </p:pic>
      <p:sp>
        <p:nvSpPr>
          <p:cNvPr id="3169" name="Rectangle 97"/>
          <p:cNvSpPr>
            <a:spLocks noGrp="1" noChangeArrowheads="1"/>
          </p:cNvSpPr>
          <p:nvPr>
            <p:ph type="subTitle" idx="1"/>
          </p:nvPr>
        </p:nvSpPr>
        <p:spPr>
          <a:xfrm>
            <a:off x="179388" y="6308725"/>
            <a:ext cx="1368425" cy="339725"/>
          </a:xfrm>
        </p:spPr>
        <p:txBody>
          <a:bodyPr/>
          <a:lstStyle/>
          <a:p>
            <a:r>
              <a:rPr lang="it-IT" sz="1400" b="1">
                <a:solidFill>
                  <a:srgbClr val="000066"/>
                </a:solidFill>
                <a:latin typeface="Trebuchet MS" pitchFamily="34" charset="0"/>
              </a:rPr>
              <a:t>ITE M. Melloni</a:t>
            </a:r>
          </a:p>
        </p:txBody>
      </p:sp>
      <p:sp>
        <p:nvSpPr>
          <p:cNvPr id="3168" name="Rectangle 96"/>
          <p:cNvSpPr>
            <a:spLocks noGrp="1" noChangeArrowheads="1"/>
          </p:cNvSpPr>
          <p:nvPr>
            <p:ph type="ctrTitle"/>
          </p:nvPr>
        </p:nvSpPr>
        <p:spPr>
          <a:xfrm>
            <a:off x="179388" y="1268413"/>
            <a:ext cx="8893175" cy="936625"/>
          </a:xfrm>
        </p:spPr>
        <p:txBody>
          <a:bodyPr/>
          <a:lstStyle/>
          <a:p>
            <a:r>
              <a:rPr lang="it-IT" sz="1600" b="1">
                <a:solidFill>
                  <a:srgbClr val="000066"/>
                </a:solidFill>
                <a:latin typeface="Trebuchet MS" pitchFamily="34" charset="0"/>
              </a:rPr>
              <a:t>Programma</a:t>
            </a:r>
            <a:br>
              <a:rPr lang="it-IT" sz="1600" b="1">
                <a:solidFill>
                  <a:srgbClr val="000066"/>
                </a:solidFill>
                <a:latin typeface="Trebuchet MS" pitchFamily="34" charset="0"/>
              </a:rPr>
            </a:br>
            <a:r>
              <a:rPr lang="it-IT" sz="1600" b="1">
                <a:solidFill>
                  <a:srgbClr val="000066"/>
                </a:solidFill>
                <a:latin typeface="Trebuchet MS" pitchFamily="34" charset="0"/>
              </a:rPr>
              <a:t>“Formazione e Innovazione per l’Occupazione Scuola &amp; Università - FIxO S&amp;U”</a:t>
            </a:r>
            <a:br>
              <a:rPr lang="it-IT" sz="1600" b="1">
                <a:solidFill>
                  <a:srgbClr val="000066"/>
                </a:solidFill>
                <a:latin typeface="Trebuchet MS" pitchFamily="34" charset="0"/>
              </a:rPr>
            </a:br>
            <a:endParaRPr lang="it-IT" sz="1600" b="1">
              <a:solidFill>
                <a:srgbClr val="000066"/>
              </a:solidFill>
              <a:latin typeface="Trebuchet MS" pitchFamily="34" charset="0"/>
            </a:endParaRPr>
          </a:p>
        </p:txBody>
      </p:sp>
      <p:sp>
        <p:nvSpPr>
          <p:cNvPr id="3170" name="Rectangle 98"/>
          <p:cNvSpPr>
            <a:spLocks noChangeArrowheads="1"/>
          </p:cNvSpPr>
          <p:nvPr/>
        </p:nvSpPr>
        <p:spPr bwMode="auto">
          <a:xfrm>
            <a:off x="7380288" y="6308725"/>
            <a:ext cx="1512887" cy="339725"/>
          </a:xfrm>
          <a:prstGeom prst="rect">
            <a:avLst/>
          </a:prstGeom>
          <a:noFill/>
          <a:ln w="9525">
            <a:noFill/>
            <a:miter lim="800000"/>
            <a:headEnd/>
            <a:tailEnd/>
          </a:ln>
          <a:effectLst/>
        </p:spPr>
        <p:txBody>
          <a:bodyPr/>
          <a:lstStyle/>
          <a:p>
            <a:pPr algn="ctr">
              <a:spcBef>
                <a:spcPct val="20000"/>
              </a:spcBef>
            </a:pPr>
            <a:r>
              <a:rPr lang="it-IT" sz="1400" b="1">
                <a:solidFill>
                  <a:srgbClr val="FF3300"/>
                </a:solidFill>
                <a:latin typeface="Trebuchet MS" pitchFamily="34" charset="0"/>
              </a:rPr>
              <a:t>ITE G.B. Bodoni</a:t>
            </a:r>
          </a:p>
        </p:txBody>
      </p:sp>
      <p:pic>
        <p:nvPicPr>
          <p:cNvPr id="3171" name="Picture 99" descr="Logo progetto Fixo - apre homepage sito progetto"/>
          <p:cNvPicPr>
            <a:picLocks noChangeAspect="1" noChangeArrowheads="1"/>
          </p:cNvPicPr>
          <p:nvPr/>
        </p:nvPicPr>
        <p:blipFill>
          <a:blip r:embed="rId11" cstate="print"/>
          <a:srcRect/>
          <a:stretch>
            <a:fillRect/>
          </a:stretch>
        </p:blipFill>
        <p:spPr bwMode="auto">
          <a:xfrm>
            <a:off x="3779838" y="1989138"/>
            <a:ext cx="1800225" cy="1735137"/>
          </a:xfrm>
          <a:prstGeom prst="rect">
            <a:avLst/>
          </a:prstGeom>
          <a:noFill/>
          <a:ln w="9525">
            <a:noFill/>
            <a:miter lim="800000"/>
            <a:headEnd/>
            <a:tailEnd/>
          </a:ln>
        </p:spPr>
      </p:pic>
      <p:sp>
        <p:nvSpPr>
          <p:cNvPr id="3174" name="Text Box 102"/>
          <p:cNvSpPr txBox="1">
            <a:spLocks noChangeArrowheads="1"/>
          </p:cNvSpPr>
          <p:nvPr/>
        </p:nvSpPr>
        <p:spPr bwMode="auto">
          <a:xfrm>
            <a:off x="2628900" y="6237288"/>
            <a:ext cx="2374900" cy="336550"/>
          </a:xfrm>
          <a:prstGeom prst="rect">
            <a:avLst/>
          </a:prstGeom>
          <a:noFill/>
          <a:ln w="9525">
            <a:noFill/>
            <a:miter lim="800000"/>
            <a:headEnd/>
            <a:tailEnd/>
          </a:ln>
          <a:effectLst/>
        </p:spPr>
        <p:txBody>
          <a:bodyPr>
            <a:spAutoFit/>
          </a:bodyPr>
          <a:lstStyle/>
          <a:p>
            <a:pPr algn="r">
              <a:spcBef>
                <a:spcPct val="50000"/>
              </a:spcBef>
            </a:pPr>
            <a:r>
              <a:rPr lang="it-IT" sz="1600" b="1">
                <a:solidFill>
                  <a:srgbClr val="008000"/>
                </a:solidFill>
                <a:latin typeface="Trebuchet MS" pitchFamily="34" charset="0"/>
              </a:rPr>
              <a:t>in collaborazione con</a:t>
            </a:r>
            <a:r>
              <a:rPr lang="it-IT" sz="1600" b="1"/>
              <a:t> </a:t>
            </a:r>
          </a:p>
        </p:txBody>
      </p:sp>
      <p:pic>
        <p:nvPicPr>
          <p:cNvPr id="3175" name="Picture 103" descr="LogoEnaip"/>
          <p:cNvPicPr>
            <a:picLocks noChangeAspect="1" noChangeArrowheads="1"/>
          </p:cNvPicPr>
          <p:nvPr/>
        </p:nvPicPr>
        <p:blipFill>
          <a:blip r:embed="rId12" cstate="print"/>
          <a:srcRect/>
          <a:stretch>
            <a:fillRect/>
          </a:stretch>
        </p:blipFill>
        <p:spPr bwMode="auto">
          <a:xfrm>
            <a:off x="4932363" y="6021388"/>
            <a:ext cx="539750" cy="657225"/>
          </a:xfrm>
          <a:prstGeom prst="rect">
            <a:avLst/>
          </a:prstGeom>
          <a:noFill/>
          <a:ln w="9525">
            <a:noFill/>
            <a:miter lim="800000"/>
            <a:headEnd/>
            <a:tailEnd/>
          </a:ln>
        </p:spPr>
      </p:pic>
      <p:sp>
        <p:nvSpPr>
          <p:cNvPr id="3176" name="Text Box 104"/>
          <p:cNvSpPr txBox="1">
            <a:spLocks noChangeArrowheads="1"/>
          </p:cNvSpPr>
          <p:nvPr/>
        </p:nvSpPr>
        <p:spPr bwMode="auto">
          <a:xfrm>
            <a:off x="1331913" y="3933825"/>
            <a:ext cx="6697662" cy="1600438"/>
          </a:xfrm>
          <a:prstGeom prst="rect">
            <a:avLst/>
          </a:prstGeom>
          <a:noFill/>
          <a:ln w="9525">
            <a:noFill/>
            <a:miter lim="800000"/>
            <a:headEnd/>
            <a:tailEnd/>
          </a:ln>
          <a:effectLst/>
        </p:spPr>
        <p:txBody>
          <a:bodyPr>
            <a:spAutoFit/>
          </a:bodyPr>
          <a:lstStyle/>
          <a:p>
            <a:pPr algn="ctr">
              <a:spcBef>
                <a:spcPct val="50000"/>
              </a:spcBef>
            </a:pPr>
            <a:r>
              <a:rPr lang="it-IT" b="1" dirty="0">
                <a:solidFill>
                  <a:srgbClr val="FF0000"/>
                </a:solidFill>
                <a:latin typeface="Trebuchet MS" pitchFamily="34" charset="0"/>
              </a:rPr>
              <a:t>Seminari informativi a carattere orientativo</a:t>
            </a:r>
          </a:p>
          <a:p>
            <a:pPr algn="ctr">
              <a:spcBef>
                <a:spcPct val="50000"/>
              </a:spcBef>
            </a:pPr>
            <a:r>
              <a:rPr lang="it-IT" sz="2000" b="1" dirty="0" smtClean="0">
                <a:latin typeface="Trebuchet MS" pitchFamily="34" charset="0"/>
              </a:rPr>
              <a:t>MOBILITA</a:t>
            </a:r>
            <a:r>
              <a:rPr lang="it-IT" sz="2000" b="1" dirty="0">
                <a:latin typeface="Trebuchet MS" pitchFamily="34" charset="0"/>
              </a:rPr>
              <a:t>’ IN EUROPA</a:t>
            </a:r>
            <a:br>
              <a:rPr lang="it-IT" sz="2000" b="1" dirty="0">
                <a:latin typeface="Trebuchet MS" pitchFamily="34" charset="0"/>
              </a:rPr>
            </a:br>
            <a:r>
              <a:rPr lang="it-IT" sz="2000" b="1" i="1" dirty="0">
                <a:latin typeface="Trebuchet MS" pitchFamily="34" charset="0"/>
              </a:rPr>
              <a:t>Dott. Franco </a:t>
            </a:r>
            <a:r>
              <a:rPr lang="it-IT" sz="2000" b="1" i="1" dirty="0" smtClean="0">
                <a:latin typeface="Trebuchet MS" pitchFamily="34" charset="0"/>
              </a:rPr>
              <a:t>Cima</a:t>
            </a:r>
          </a:p>
          <a:p>
            <a:pPr algn="ctr">
              <a:spcBef>
                <a:spcPct val="50000"/>
              </a:spcBef>
            </a:pPr>
            <a:r>
              <a:rPr lang="it-IT" sz="2000" dirty="0" smtClean="0">
                <a:latin typeface="Trebuchet MS" pitchFamily="34" charset="0"/>
              </a:rPr>
              <a:t>Senior </a:t>
            </a:r>
            <a:r>
              <a:rPr lang="it-IT" sz="2000" dirty="0" err="1" smtClean="0">
                <a:latin typeface="Trebuchet MS" pitchFamily="34" charset="0"/>
              </a:rPr>
              <a:t>Consultant</a:t>
            </a:r>
            <a:r>
              <a:rPr lang="it-IT" sz="2000" dirty="0" smtClean="0">
                <a:latin typeface="Trebuchet MS" pitchFamily="34" charset="0"/>
              </a:rPr>
              <a:t> in </a:t>
            </a:r>
            <a:r>
              <a:rPr lang="it-IT" sz="2000" dirty="0" err="1" smtClean="0">
                <a:latin typeface="Trebuchet MS" pitchFamily="34" charset="0"/>
              </a:rPr>
              <a:t>Structural</a:t>
            </a:r>
            <a:r>
              <a:rPr lang="it-IT" sz="2000" dirty="0" smtClean="0">
                <a:latin typeface="Trebuchet MS" pitchFamily="34" charset="0"/>
              </a:rPr>
              <a:t> </a:t>
            </a:r>
            <a:r>
              <a:rPr lang="it-IT" sz="2000" dirty="0" err="1" smtClean="0">
                <a:latin typeface="Trebuchet MS" pitchFamily="34" charset="0"/>
              </a:rPr>
              <a:t>Funds</a:t>
            </a:r>
            <a:endParaRPr lang="it-IT" sz="2000" dirty="0" smtClean="0">
              <a:latin typeface="Trebuchet MS"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buNone/>
            </a:pPr>
            <a:r>
              <a:rPr lang="it-IT" sz="2400" b="1" dirty="0" smtClean="0"/>
              <a:t>Ministero del Lavoro, della Salute e delle Politiche Sociali </a:t>
            </a:r>
            <a:br>
              <a:rPr lang="it-IT" sz="2400" b="1" dirty="0" smtClean="0"/>
            </a:br>
            <a:r>
              <a:rPr lang="it-IT" sz="2400" b="1" dirty="0" smtClean="0"/>
              <a:t>Direzione Generale per il Volontariato, </a:t>
            </a:r>
            <a:br>
              <a:rPr lang="it-IT" sz="2400" b="1" dirty="0" smtClean="0"/>
            </a:br>
            <a:r>
              <a:rPr lang="it-IT" sz="2400" b="1" dirty="0" smtClean="0"/>
              <a:t>l'Associazionismo e le Formazioni Sociali</a:t>
            </a:r>
            <a:br>
              <a:rPr lang="it-IT" sz="2400" b="1" dirty="0" smtClean="0"/>
            </a:br>
            <a:r>
              <a:rPr lang="it-IT" sz="2400" b="1" dirty="0" smtClean="0"/>
              <a:t>Via </a:t>
            </a:r>
            <a:r>
              <a:rPr lang="it-IT" sz="2400" b="1" dirty="0" err="1" smtClean="0"/>
              <a:t>Fornovo</a:t>
            </a:r>
            <a:r>
              <a:rPr lang="it-IT" sz="2400" b="1" dirty="0" smtClean="0"/>
              <a:t>, 8 </a:t>
            </a:r>
            <a:br>
              <a:rPr lang="it-IT" sz="2400" b="1" dirty="0" smtClean="0"/>
            </a:br>
            <a:r>
              <a:rPr lang="it-IT" sz="2400" b="1" dirty="0" smtClean="0"/>
              <a:t>00192- ROMA</a:t>
            </a:r>
            <a:br>
              <a:rPr lang="it-IT" sz="2400" b="1" dirty="0" smtClean="0"/>
            </a:br>
            <a:r>
              <a:rPr lang="it-IT" sz="2400" b="1" dirty="0" smtClean="0"/>
              <a:t>Contatti: Rita Graziano +39 064 68 34 404 </a:t>
            </a:r>
          </a:p>
          <a:p>
            <a:pPr algn="ctr">
              <a:buNone/>
            </a:pPr>
            <a:r>
              <a:rPr lang="it-IT" sz="2400" b="1" dirty="0" smtClean="0"/>
              <a:t>Sabina </a:t>
            </a:r>
            <a:r>
              <a:rPr lang="it-IT" sz="2400" b="1" dirty="0" err="1" smtClean="0"/>
              <a:t>Polidori</a:t>
            </a:r>
            <a:r>
              <a:rPr lang="it-IT" sz="2400" b="1" dirty="0" smtClean="0"/>
              <a:t>: +39 064 68 34 091</a:t>
            </a:r>
            <a:br>
              <a:rPr lang="it-IT" sz="2400" b="1" dirty="0" smtClean="0"/>
            </a:br>
            <a:r>
              <a:rPr lang="it-IT" sz="2400" b="1" dirty="0" smtClean="0"/>
              <a:t/>
            </a:r>
            <a:br>
              <a:rPr lang="it-IT" sz="2400" b="1" dirty="0" smtClean="0"/>
            </a:br>
            <a:r>
              <a:rPr lang="it-IT" sz="2400" b="1" dirty="0" smtClean="0"/>
              <a:t>E-mail: </a:t>
            </a:r>
            <a:r>
              <a:rPr lang="it-IT" sz="2400" b="1" u="sng" dirty="0" smtClean="0">
                <a:hlinkClick r:id="rId2"/>
              </a:rPr>
              <a:t>segreteriadgvolontariato@lavoro.gov.it</a:t>
            </a:r>
            <a:r>
              <a:rPr lang="it-IT" sz="2400" b="1" u="sng" dirty="0" smtClean="0">
                <a:hlinkClick r:id="rId3"/>
              </a:rPr>
              <a:t> </a:t>
            </a:r>
            <a:endParaRPr lang="it-IT" sz="2400" b="1" dirty="0"/>
          </a:p>
        </p:txBody>
      </p:sp>
      <p:sp>
        <p:nvSpPr>
          <p:cNvPr id="2" name="Titolo 1"/>
          <p:cNvSpPr>
            <a:spLocks noGrp="1"/>
          </p:cNvSpPr>
          <p:nvPr>
            <p:ph type="title"/>
          </p:nvPr>
        </p:nvSpPr>
        <p:spPr/>
        <p:txBody>
          <a:bodyPr/>
          <a:lstStyle/>
          <a:p>
            <a:pPr algn="ctr"/>
            <a:r>
              <a:rPr lang="it-IT" dirty="0" smtClean="0"/>
              <a:t>Contatti volontariato</a:t>
            </a:r>
            <a:endParaRPr lang="it-IT"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lnSpcReduction="10000"/>
          </a:bodyPr>
          <a:lstStyle/>
          <a:p>
            <a:pPr algn="ctr"/>
            <a:endParaRPr lang="it-IT" dirty="0" smtClean="0"/>
          </a:p>
          <a:p>
            <a:pPr algn="ctr"/>
            <a:r>
              <a:rPr lang="it-IT" dirty="0" smtClean="0"/>
              <a:t>Il Forum europeo della gioventù (</a:t>
            </a:r>
            <a:r>
              <a:rPr lang="it-IT" dirty="0" err="1" smtClean="0"/>
              <a:t>European</a:t>
            </a:r>
            <a:r>
              <a:rPr lang="it-IT" dirty="0" smtClean="0"/>
              <a:t> </a:t>
            </a:r>
            <a:r>
              <a:rPr lang="it-IT" dirty="0" err="1" smtClean="0"/>
              <a:t>Youth</a:t>
            </a:r>
            <a:r>
              <a:rPr lang="it-IT" dirty="0" smtClean="0"/>
              <a:t> Forum - EYF) è un’organizzazione di coordinamento di gruppi nazionali della gioventù in Europa. </a:t>
            </a:r>
          </a:p>
          <a:p>
            <a:pPr algn="ctr"/>
            <a:endParaRPr lang="it-IT" dirty="0" smtClean="0"/>
          </a:p>
          <a:p>
            <a:pPr algn="ctr"/>
            <a:r>
              <a:rPr lang="it-IT" dirty="0" smtClean="0"/>
              <a:t>E’ composta da consigli nazionali della gioventù e da organizzazioni internazionali non governative della gioventù. Insieme, essi rappresentano gli interessi di decine di milioni di giovani di tutto il continente.</a:t>
            </a:r>
          </a:p>
          <a:p>
            <a:pPr algn="ctr"/>
            <a:endParaRPr lang="it-IT" dirty="0" smtClean="0"/>
          </a:p>
          <a:p>
            <a:pPr algn="ctr"/>
            <a:r>
              <a:rPr lang="it-IT" dirty="0" smtClean="0">
                <a:hlinkClick r:id="rId2"/>
              </a:rPr>
              <a:t>http://www.loveyouthfuture.eu/</a:t>
            </a:r>
            <a:endParaRPr lang="it-IT" dirty="0" smtClean="0"/>
          </a:p>
          <a:p>
            <a:pPr algn="ctr"/>
            <a:endParaRPr lang="it-IT" dirty="0"/>
          </a:p>
        </p:txBody>
      </p:sp>
      <p:sp>
        <p:nvSpPr>
          <p:cNvPr id="2" name="Titolo 1"/>
          <p:cNvSpPr>
            <a:spLocks noGrp="1"/>
          </p:cNvSpPr>
          <p:nvPr>
            <p:ph type="title"/>
          </p:nvPr>
        </p:nvSpPr>
        <p:spPr/>
        <p:txBody>
          <a:bodyPr>
            <a:normAutofit fontScale="90000"/>
          </a:bodyPr>
          <a:lstStyle/>
          <a:p>
            <a:pPr algn="ctr"/>
            <a:r>
              <a:rPr lang="it-IT" dirty="0" smtClean="0"/>
              <a:t>Partecipazione. </a:t>
            </a:r>
            <a:br>
              <a:rPr lang="it-IT" dirty="0" smtClean="0"/>
            </a:br>
            <a:r>
              <a:rPr lang="it-IT" dirty="0" smtClean="0"/>
              <a:t>Il Forum europeo della gioventù</a:t>
            </a:r>
            <a:endParaRPr lang="it-IT"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endParaRPr lang="it-IT" dirty="0" smtClean="0"/>
          </a:p>
          <a:p>
            <a:pPr algn="ctr"/>
            <a:endParaRPr lang="it-IT" dirty="0" smtClean="0"/>
          </a:p>
          <a:p>
            <a:pPr algn="ctr"/>
            <a:r>
              <a:rPr lang="it-IT" dirty="0" smtClean="0"/>
              <a:t>Scuola ed Università</a:t>
            </a:r>
          </a:p>
          <a:p>
            <a:pPr algn="ctr"/>
            <a:r>
              <a:rPr lang="it-IT" dirty="0" smtClean="0"/>
              <a:t>Formazione</a:t>
            </a:r>
          </a:p>
          <a:p>
            <a:pPr algn="ctr"/>
            <a:r>
              <a:rPr lang="it-IT" dirty="0" smtClean="0"/>
              <a:t>Apprendimento extra scolastico</a:t>
            </a:r>
            <a:endParaRPr lang="it-IT" dirty="0"/>
          </a:p>
        </p:txBody>
      </p:sp>
      <p:sp>
        <p:nvSpPr>
          <p:cNvPr id="2" name="Titolo 1"/>
          <p:cNvSpPr>
            <a:spLocks noGrp="1"/>
          </p:cNvSpPr>
          <p:nvPr>
            <p:ph type="title"/>
          </p:nvPr>
        </p:nvSpPr>
        <p:spPr/>
        <p:txBody>
          <a:bodyPr/>
          <a:lstStyle/>
          <a:p>
            <a:pPr algn="ctr"/>
            <a:r>
              <a:rPr lang="it-IT" dirty="0" smtClean="0"/>
              <a:t>Istruzione e formazione</a:t>
            </a:r>
            <a:endParaRPr lang="it-IT"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92500" lnSpcReduction="10000"/>
          </a:bodyPr>
          <a:lstStyle/>
          <a:p>
            <a:pPr algn="ctr" fontAlgn="base"/>
            <a:r>
              <a:rPr lang="it-IT" b="1" dirty="0" smtClean="0"/>
              <a:t>Il sistema d’istruzione europeo</a:t>
            </a:r>
          </a:p>
          <a:p>
            <a:pPr fontAlgn="base">
              <a:buNone/>
            </a:pPr>
            <a:r>
              <a:rPr lang="it-IT" b="1" dirty="0" smtClean="0"/>
              <a:t>1) Istruzione scolastica</a:t>
            </a:r>
            <a:endParaRPr lang="it-IT" dirty="0" smtClean="0"/>
          </a:p>
          <a:p>
            <a:pPr fontAlgn="base"/>
            <a:r>
              <a:rPr lang="it-IT" dirty="0" smtClean="0"/>
              <a:t>La maggior parte degli studenti europei trascorre dai 9 ai 10 anni a scuola.  La durata della scuola dell’obbligo varia da paese a paese. </a:t>
            </a:r>
          </a:p>
          <a:p>
            <a:pPr fontAlgn="base"/>
            <a:r>
              <a:rPr lang="it-IT" dirty="0" smtClean="0"/>
              <a:t>I sistemi d’istruzione europei adottano un approccio generale basato su un'ampia gamma di materie per conferire agli alunni le conoscenze di base e le competenze di cui hanno bisogno per il futuro. Sebbene ciascun paese dell’UE sia responsabile del proprio sistema e della scelta delle materie insegnate, la Commissione europea sostiene le iniziative nazionali volte a migliorare la qualità.</a:t>
            </a:r>
          </a:p>
          <a:p>
            <a:pPr fontAlgn="base"/>
            <a:endParaRPr lang="it-IT" dirty="0" smtClean="0"/>
          </a:p>
          <a:p>
            <a:pPr algn="ctr" fontAlgn="base"/>
            <a:endParaRPr lang="it-IT" b="1" dirty="0"/>
          </a:p>
        </p:txBody>
      </p:sp>
      <p:sp>
        <p:nvSpPr>
          <p:cNvPr id="2" name="Titolo 1"/>
          <p:cNvSpPr>
            <a:spLocks noGrp="1"/>
          </p:cNvSpPr>
          <p:nvPr>
            <p:ph type="title"/>
          </p:nvPr>
        </p:nvSpPr>
        <p:spPr/>
        <p:txBody>
          <a:bodyPr/>
          <a:lstStyle/>
          <a:p>
            <a:pPr algn="ctr"/>
            <a:r>
              <a:rPr lang="it-IT" dirty="0" smtClean="0"/>
              <a:t>Istruzione e formazione</a:t>
            </a:r>
            <a:endParaRPr lang="it-IT"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fontScale="62500" lnSpcReduction="20000"/>
          </a:bodyPr>
          <a:lstStyle/>
          <a:p>
            <a:pPr fontAlgn="base"/>
            <a:r>
              <a:rPr lang="it-IT" b="1" dirty="0" smtClean="0"/>
              <a:t>Istruzione superiore</a:t>
            </a:r>
            <a:endParaRPr lang="it-IT" dirty="0" smtClean="0"/>
          </a:p>
          <a:p>
            <a:pPr fontAlgn="base"/>
            <a:r>
              <a:rPr lang="it-IT" dirty="0" smtClean="0"/>
              <a:t>L'Europa conta circa 4 000 istituti di istruzione superiore, oltre 19 milioni di studenti e 1,5 milioni di persone addette all’istruzione. Ogni anno le università europee figurano tra le prime 100 nelle classifiche mondiali, pur mantenendo un livello di tasse d’iscrizione più che ragionevole.</a:t>
            </a:r>
          </a:p>
          <a:p>
            <a:pPr fontAlgn="base"/>
            <a:r>
              <a:rPr lang="it-IT" dirty="0" smtClean="0"/>
              <a:t>Grazie alla facile trasferibilità degli esami sostenuti, delle qualifiche e delle opportunità di ricerca tra le università europee, non è mai stato così semplice trascorrere un periodo di studio all'estero o utilizzare la propria laurea per lavorare in un altro paese.</a:t>
            </a:r>
          </a:p>
          <a:p>
            <a:pPr fontAlgn="base">
              <a:buNone/>
            </a:pPr>
            <a:endParaRPr lang="it-IT" dirty="0" smtClean="0"/>
          </a:p>
          <a:p>
            <a:pPr fontAlgn="base"/>
            <a:r>
              <a:rPr lang="it-IT" b="1" dirty="0" smtClean="0"/>
              <a:t>Istruzione e formazione professionale</a:t>
            </a:r>
            <a:endParaRPr lang="it-IT" dirty="0" smtClean="0"/>
          </a:p>
          <a:p>
            <a:pPr fontAlgn="base"/>
            <a:r>
              <a:rPr lang="it-IT" dirty="0" smtClean="0"/>
              <a:t>Questo tipo di istruzione offre le competenze necessarie per partecipare al mercato mondiale del lavoro. È simile all’apprendistato, viene solitamente utilizzato per percorsi professionali o mestieri specifici e unisce esperienze pratiche di lavoro e studio teorico. Può avvenire a livello di istruzione secondaria, post-secondaria o avanzata, ma non equivale all’istruzione superiore.</a:t>
            </a:r>
          </a:p>
          <a:p>
            <a:pPr fontAlgn="base"/>
            <a:endParaRPr lang="it-IT" dirty="0" smtClean="0"/>
          </a:p>
          <a:p>
            <a:pPr fontAlgn="base"/>
            <a:r>
              <a:rPr lang="it-IT" dirty="0" smtClean="0"/>
              <a:t>Secondo i dati più recenti di </a:t>
            </a:r>
            <a:r>
              <a:rPr lang="it-IT" dirty="0" smtClean="0">
                <a:hlinkClick r:id="rId2"/>
              </a:rPr>
              <a:t>Eurostat</a:t>
            </a:r>
            <a:r>
              <a:rPr lang="it-IT" dirty="0" smtClean="0"/>
              <a:t>, sono più di 93 milioni gli allievi e gli studenti di tutti i livelli, dall'istruzione primaria agli studi post-laurea.</a:t>
            </a:r>
          </a:p>
          <a:p>
            <a:endParaRPr lang="it-IT" dirty="0"/>
          </a:p>
        </p:txBody>
      </p:sp>
      <p:sp>
        <p:nvSpPr>
          <p:cNvPr id="3" name="Titolo 2"/>
          <p:cNvSpPr>
            <a:spLocks noGrp="1"/>
          </p:cNvSpPr>
          <p:nvPr>
            <p:ph type="title"/>
          </p:nvPr>
        </p:nvSpPr>
        <p:spPr/>
        <p:txBody>
          <a:bodyPr/>
          <a:lstStyle/>
          <a:p>
            <a:pPr algn="ctr"/>
            <a:r>
              <a:rPr lang="it-IT" dirty="0" smtClean="0"/>
              <a:t>Istruzione e formazione</a:t>
            </a:r>
            <a:endParaRPr lang="it-IT"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fontAlgn="base"/>
            <a:endParaRPr lang="en-US" dirty="0" smtClean="0">
              <a:hlinkClick r:id="rId2"/>
            </a:endParaRPr>
          </a:p>
          <a:p>
            <a:pPr fontAlgn="base"/>
            <a:r>
              <a:rPr lang="en-US" dirty="0" smtClean="0">
                <a:hlinkClick r:id="rId2"/>
              </a:rPr>
              <a:t>Study in Europe – What you need to know</a:t>
            </a:r>
            <a:endParaRPr lang="en-US" dirty="0" smtClean="0"/>
          </a:p>
          <a:p>
            <a:pPr fontAlgn="base"/>
            <a:r>
              <a:rPr lang="en-US" dirty="0" smtClean="0">
                <a:hlinkClick r:id="rId3"/>
              </a:rPr>
              <a:t>European Credit Transfer and Accumulation System (ECTS)</a:t>
            </a:r>
            <a:endParaRPr lang="en-US" dirty="0" smtClean="0"/>
          </a:p>
          <a:p>
            <a:pPr fontAlgn="base"/>
            <a:r>
              <a:rPr lang="en-US" dirty="0" smtClean="0">
                <a:hlinkClick r:id="rId4"/>
              </a:rPr>
              <a:t>Eurydice – educational systems throughout Europe</a:t>
            </a:r>
            <a:endParaRPr lang="en-US" dirty="0" smtClean="0"/>
          </a:p>
          <a:p>
            <a:pPr fontAlgn="base"/>
            <a:r>
              <a:rPr lang="en-US" dirty="0" err="1" smtClean="0">
                <a:hlinkClick r:id="rId5"/>
              </a:rPr>
              <a:t>Ploteus</a:t>
            </a:r>
            <a:r>
              <a:rPr lang="en-US" dirty="0" smtClean="0">
                <a:hlinkClick r:id="rId5"/>
              </a:rPr>
              <a:t> – Learning Opportunities in Europe</a:t>
            </a:r>
            <a:endParaRPr lang="en-US" dirty="0" smtClean="0"/>
          </a:p>
          <a:p>
            <a:pPr fontAlgn="base"/>
            <a:r>
              <a:rPr lang="en-US" dirty="0" smtClean="0">
                <a:hlinkClick r:id="rId6"/>
              </a:rPr>
              <a:t>European Centre for the Development of Vocational Training (CEDEFOP)</a:t>
            </a:r>
            <a:r>
              <a:rPr lang="en-US" dirty="0" smtClean="0"/>
              <a:t/>
            </a:r>
            <a:br>
              <a:rPr lang="en-US" dirty="0" smtClean="0"/>
            </a:br>
            <a:endParaRPr lang="it-IT" dirty="0"/>
          </a:p>
        </p:txBody>
      </p:sp>
      <p:sp>
        <p:nvSpPr>
          <p:cNvPr id="3" name="Titolo 2"/>
          <p:cNvSpPr>
            <a:spLocks noGrp="1"/>
          </p:cNvSpPr>
          <p:nvPr>
            <p:ph type="title"/>
          </p:nvPr>
        </p:nvSpPr>
        <p:spPr/>
        <p:txBody>
          <a:bodyPr/>
          <a:lstStyle/>
          <a:p>
            <a:pPr algn="ctr"/>
            <a:r>
              <a:rPr lang="it-IT" dirty="0" smtClean="0"/>
              <a:t>Alcuni link utili</a:t>
            </a:r>
            <a:endParaRPr lang="it-IT"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buNone/>
            </a:pPr>
            <a:endParaRPr lang="it-IT" sz="2800" dirty="0" smtClean="0"/>
          </a:p>
          <a:p>
            <a:pPr algn="ctr">
              <a:buNone/>
            </a:pPr>
            <a:r>
              <a:rPr lang="it-IT" sz="2800" dirty="0" smtClean="0"/>
              <a:t>Il vostro diploma è valido all’estero?</a:t>
            </a:r>
          </a:p>
          <a:p>
            <a:pPr algn="ctr">
              <a:buNone/>
            </a:pPr>
            <a:r>
              <a:rPr lang="it-IT" sz="2800" dirty="0" smtClean="0"/>
              <a:t>Vi sono vari casi in cui potreste aver bisogno di far riconoscere i vostri studi in un altro paese: </a:t>
            </a:r>
          </a:p>
          <a:p>
            <a:pPr marL="514350" indent="-514350" algn="ctr">
              <a:buAutoNum type="alphaLcParenR"/>
            </a:pPr>
            <a:r>
              <a:rPr lang="it-IT" sz="2800" dirty="0" smtClean="0"/>
              <a:t>se partecipate al programma </a:t>
            </a:r>
            <a:r>
              <a:rPr lang="it-IT" sz="2800" dirty="0" err="1" smtClean="0"/>
              <a:t>Erasmus</a:t>
            </a:r>
            <a:r>
              <a:rPr lang="it-IT" sz="2800" dirty="0" smtClean="0"/>
              <a:t> o ad altri tipi di scambio. </a:t>
            </a:r>
          </a:p>
          <a:p>
            <a:pPr marL="514350" indent="-514350" algn="ctr">
              <a:buAutoNum type="alphaLcParenR"/>
            </a:pPr>
            <a:r>
              <a:rPr lang="it-IT" sz="2800" dirty="0" smtClean="0"/>
              <a:t>se pensate di trasferirvi in un altro paese per motivi di studio o di lavoro.</a:t>
            </a:r>
          </a:p>
          <a:p>
            <a:endParaRPr lang="it-IT" sz="2800" b="1" dirty="0" smtClean="0"/>
          </a:p>
        </p:txBody>
      </p:sp>
      <p:sp>
        <p:nvSpPr>
          <p:cNvPr id="2" name="Titolo 1"/>
          <p:cNvSpPr>
            <a:spLocks noGrp="1"/>
          </p:cNvSpPr>
          <p:nvPr>
            <p:ph type="title"/>
          </p:nvPr>
        </p:nvSpPr>
        <p:spPr/>
        <p:txBody>
          <a:bodyPr/>
          <a:lstStyle/>
          <a:p>
            <a:pPr algn="ctr"/>
            <a:r>
              <a:rPr lang="it-IT" dirty="0" smtClean="0"/>
              <a:t>Istruzione e formazione</a:t>
            </a:r>
            <a:endParaRPr lang="it-IT"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ctr">
              <a:buNone/>
            </a:pPr>
            <a:r>
              <a:rPr lang="it-IT" sz="2400" dirty="0" smtClean="0"/>
              <a:t>Come funzionano le scuole e le università negli altri paesi?</a:t>
            </a:r>
          </a:p>
          <a:p>
            <a:pPr algn="ctr"/>
            <a:r>
              <a:rPr lang="it-IT" sz="2000" dirty="0" smtClean="0"/>
              <a:t>Per i corsi che avete seguito in passato, potete chiedere la valutazione delle credenziali (riconoscimento dei titoli di studio). Ciò aiuterà voi e l’università alla quale volete andare a capire meglio in quale misura i vostri studi precedenti hanno attinenza con i suoi corsi.</a:t>
            </a:r>
          </a:p>
          <a:p>
            <a:pPr algn="ctr"/>
            <a:r>
              <a:rPr lang="it-IT" sz="2000" dirty="0" smtClean="0"/>
              <a:t>A seconda del paese, il compito di valutare i vostri studi precedenti sarà affidato a un istituto di istruzione, al ministero dell'Istruzione o al centro nazionale d’informazione competente.</a:t>
            </a:r>
          </a:p>
          <a:p>
            <a:pPr algn="ctr"/>
            <a:r>
              <a:rPr lang="it-IT" sz="2000" dirty="0" smtClean="0"/>
              <a:t>Per maggiori informazioni, contattate il centro nazionale di informazione nel vostro paese o in quello in cui intendete recarvi.</a:t>
            </a:r>
          </a:p>
          <a:p>
            <a:pPr algn="ctr"/>
            <a:r>
              <a:rPr lang="it-IT" sz="2000" dirty="0" smtClean="0"/>
              <a:t>Nei paesi in cui non esistono tali centri, potete contattare il ministero dell'Istruzione.</a:t>
            </a:r>
          </a:p>
        </p:txBody>
      </p:sp>
      <p:sp>
        <p:nvSpPr>
          <p:cNvPr id="2" name="Titolo 1"/>
          <p:cNvSpPr>
            <a:spLocks noGrp="1"/>
          </p:cNvSpPr>
          <p:nvPr>
            <p:ph type="title"/>
          </p:nvPr>
        </p:nvSpPr>
        <p:spPr/>
        <p:txBody>
          <a:bodyPr/>
          <a:lstStyle/>
          <a:p>
            <a:pPr algn="ctr"/>
            <a:r>
              <a:rPr lang="it-IT" dirty="0" smtClean="0"/>
              <a:t>Validità del diploma</a:t>
            </a:r>
            <a:endParaRPr lang="it-IT"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endParaRPr lang="it-IT" dirty="0" smtClean="0">
              <a:hlinkClick r:id="rId2"/>
            </a:endParaRPr>
          </a:p>
          <a:p>
            <a:pPr algn="ctr"/>
            <a:r>
              <a:rPr lang="it-IT" dirty="0" smtClean="0">
                <a:hlinkClick r:id="rId2"/>
              </a:rPr>
              <a:t>http://www.enic-naric.net/</a:t>
            </a:r>
            <a:r>
              <a:rPr lang="it-IT" dirty="0" err="1" smtClean="0">
                <a:hlinkClick r:id="rId2"/>
              </a:rPr>
              <a:t>index.aspx</a:t>
            </a:r>
            <a:endParaRPr lang="it-IT" dirty="0"/>
          </a:p>
        </p:txBody>
      </p:sp>
      <p:sp>
        <p:nvSpPr>
          <p:cNvPr id="2" name="Titolo 1"/>
          <p:cNvSpPr>
            <a:spLocks noGrp="1"/>
          </p:cNvSpPr>
          <p:nvPr>
            <p:ph type="title"/>
          </p:nvPr>
        </p:nvSpPr>
        <p:spPr/>
        <p:txBody>
          <a:bodyPr>
            <a:normAutofit fontScale="90000"/>
          </a:bodyPr>
          <a:lstStyle/>
          <a:p>
            <a:pPr algn="ctr"/>
            <a:r>
              <a:rPr lang="it-IT" dirty="0" smtClean="0"/>
              <a:t>Link utile per il riconoscimento dei titoli di studio</a:t>
            </a:r>
            <a:endParaRPr lang="it-IT"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fontAlgn="base">
              <a:buNone/>
            </a:pPr>
            <a:endParaRPr lang="it-IT" sz="2400" b="1" dirty="0" smtClean="0"/>
          </a:p>
          <a:p>
            <a:pPr fontAlgn="base"/>
            <a:endParaRPr lang="it-IT" sz="2800" dirty="0" smtClean="0"/>
          </a:p>
          <a:p>
            <a:pPr algn="just" fontAlgn="base"/>
            <a:r>
              <a:rPr lang="it-IT" sz="2800" dirty="0" smtClean="0"/>
              <a:t>Il programma </a:t>
            </a:r>
            <a:r>
              <a:rPr lang="it-IT" sz="2800" dirty="0" smtClean="0">
                <a:hlinkClick r:id="rId2"/>
              </a:rPr>
              <a:t>Gioventù per l'Europa</a:t>
            </a:r>
            <a:r>
              <a:rPr lang="it-IT" sz="2800" dirty="0" smtClean="0"/>
              <a:t> offre scambi, iniziative per i giovani e progetti “gioventù e democrazia” nell’ambito del programma dell’UE </a:t>
            </a:r>
            <a:r>
              <a:rPr lang="it-IT" sz="2800" dirty="0" smtClean="0">
                <a:hlinkClick r:id="rId3"/>
              </a:rPr>
              <a:t>Gioventù in azione</a:t>
            </a:r>
            <a:r>
              <a:rPr lang="it-IT" sz="2800" dirty="0" smtClean="0"/>
              <a:t>. </a:t>
            </a:r>
          </a:p>
          <a:p>
            <a:pPr fontAlgn="base"/>
            <a:endParaRPr lang="it-IT" sz="2800" dirty="0" smtClean="0"/>
          </a:p>
          <a:p>
            <a:endParaRPr lang="it-IT" dirty="0"/>
          </a:p>
        </p:txBody>
      </p:sp>
      <p:sp>
        <p:nvSpPr>
          <p:cNvPr id="3" name="Titolo 2"/>
          <p:cNvSpPr>
            <a:spLocks noGrp="1"/>
          </p:cNvSpPr>
          <p:nvPr>
            <p:ph type="title"/>
          </p:nvPr>
        </p:nvSpPr>
        <p:spPr/>
        <p:txBody>
          <a:bodyPr>
            <a:normAutofit fontScale="90000"/>
          </a:bodyPr>
          <a:lstStyle/>
          <a:p>
            <a:pPr algn="ctr"/>
            <a:r>
              <a:rPr lang="it-IT" sz="2800" b="1" dirty="0" smtClean="0"/>
              <a:t/>
            </a:r>
            <a:br>
              <a:rPr lang="it-IT" sz="2800" b="1" dirty="0" smtClean="0"/>
            </a:br>
            <a:r>
              <a:rPr lang="it-IT" sz="2800" b="1" dirty="0" smtClean="0"/>
              <a:t/>
            </a:r>
            <a:br>
              <a:rPr lang="it-IT" sz="2800" b="1" dirty="0" smtClean="0"/>
            </a:br>
            <a:r>
              <a:rPr lang="it-IT" sz="2800" b="1" dirty="0" smtClean="0"/>
              <a:t/>
            </a:r>
            <a:br>
              <a:rPr lang="it-IT" sz="2800" b="1" dirty="0" smtClean="0"/>
            </a:br>
            <a:r>
              <a:rPr lang="it-IT" sz="2800" b="1" dirty="0" smtClean="0"/>
              <a:t/>
            </a:r>
            <a:br>
              <a:rPr lang="it-IT" sz="2800" b="1" dirty="0" smtClean="0"/>
            </a:br>
            <a:r>
              <a:rPr lang="it-IT" sz="3600" b="1" dirty="0" smtClean="0"/>
              <a:t>Scambi e progetti “Gioventù per l'Europa” – apprendimento attraverso la pratica</a:t>
            </a:r>
            <a:endParaRPr lang="it-IT" sz="3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60" name="Rectangle 24"/>
          <p:cNvSpPr>
            <a:spLocks noGrp="1" noChangeArrowheads="1"/>
          </p:cNvSpPr>
          <p:nvPr>
            <p:ph type="subTitle" idx="1"/>
          </p:nvPr>
        </p:nvSpPr>
        <p:spPr>
          <a:xfrm>
            <a:off x="0" y="116632"/>
            <a:ext cx="9144000" cy="1080120"/>
          </a:xfrm>
          <a:gradFill rotWithShape="1">
            <a:gsLst>
              <a:gs pos="0">
                <a:schemeClr val="bg1"/>
              </a:gs>
              <a:gs pos="100000">
                <a:srgbClr val="0066FF"/>
              </a:gs>
            </a:gsLst>
            <a:lin ang="0" scaled="1"/>
          </a:gradFill>
        </p:spPr>
        <p:txBody>
          <a:bodyPr/>
          <a:lstStyle/>
          <a:p>
            <a:r>
              <a:rPr lang="it-IT" b="1" dirty="0" smtClean="0"/>
              <a:t>The </a:t>
            </a:r>
            <a:r>
              <a:rPr lang="it-IT" b="1" dirty="0" err="1" smtClean="0"/>
              <a:t>Youth</a:t>
            </a:r>
            <a:r>
              <a:rPr lang="it-IT" b="1" dirty="0" smtClean="0"/>
              <a:t> </a:t>
            </a:r>
            <a:r>
              <a:rPr lang="it-IT" b="1" dirty="0" err="1" smtClean="0"/>
              <a:t>Mobility</a:t>
            </a:r>
            <a:r>
              <a:rPr lang="it-IT" b="1" dirty="0" smtClean="0"/>
              <a:t> in </a:t>
            </a:r>
            <a:r>
              <a:rPr lang="it-IT" b="1" dirty="0" err="1" smtClean="0"/>
              <a:t>Europe</a:t>
            </a:r>
            <a:r>
              <a:rPr lang="it-IT" b="1" dirty="0" smtClean="0"/>
              <a:t/>
            </a:r>
            <a:br>
              <a:rPr lang="it-IT" b="1" dirty="0" smtClean="0"/>
            </a:br>
            <a:r>
              <a:rPr lang="it-IT" b="1" dirty="0" smtClean="0"/>
              <a:t>Liceo </a:t>
            </a:r>
            <a:r>
              <a:rPr lang="it-IT" b="1" dirty="0" err="1" smtClean="0"/>
              <a:t>Melloni</a:t>
            </a:r>
            <a:r>
              <a:rPr lang="it-IT" b="1" dirty="0" smtClean="0"/>
              <a:t> - Parma</a:t>
            </a:r>
            <a:endParaRPr lang="it-IT" b="1" dirty="0">
              <a:latin typeface="Trebuchet MS" pitchFamily="34" charset="0"/>
            </a:endParaRPr>
          </a:p>
        </p:txBody>
      </p:sp>
      <p:sp>
        <p:nvSpPr>
          <p:cNvPr id="14353" name="Rectangle 17"/>
          <p:cNvSpPr>
            <a:spLocks noGrp="1" noChangeArrowheads="1"/>
          </p:cNvSpPr>
          <p:nvPr>
            <p:ph type="ctrTitle"/>
          </p:nvPr>
        </p:nvSpPr>
        <p:spPr>
          <a:xfrm>
            <a:off x="179388" y="1268413"/>
            <a:ext cx="8893175" cy="936625"/>
          </a:xfrm>
        </p:spPr>
        <p:txBody>
          <a:bodyPr/>
          <a:lstStyle/>
          <a:p>
            <a:r>
              <a:rPr lang="it-IT" sz="3600" b="1" dirty="0" smtClean="0">
                <a:solidFill>
                  <a:srgbClr val="000066"/>
                </a:solidFill>
              </a:rPr>
              <a:t>Introduzione</a:t>
            </a:r>
            <a:endParaRPr lang="it-IT" sz="3600" b="1" dirty="0">
              <a:solidFill>
                <a:srgbClr val="000066"/>
              </a:solidFill>
            </a:endParaRPr>
          </a:p>
        </p:txBody>
      </p:sp>
      <p:sp>
        <p:nvSpPr>
          <p:cNvPr id="14338" name="Rectangle 2"/>
          <p:cNvSpPr>
            <a:spLocks noChangeArrowheads="1"/>
          </p:cNvSpPr>
          <p:nvPr/>
        </p:nvSpPr>
        <p:spPr bwMode="auto">
          <a:xfrm>
            <a:off x="0" y="3071813"/>
            <a:ext cx="2263775" cy="0"/>
          </a:xfrm>
          <a:prstGeom prst="rect">
            <a:avLst/>
          </a:prstGeom>
          <a:noFill/>
          <a:ln w="9525">
            <a:noFill/>
            <a:miter lim="800000"/>
            <a:headEnd/>
            <a:tailEnd/>
          </a:ln>
          <a:effectLst/>
        </p:spPr>
        <p:txBody>
          <a:bodyPr wrap="none" anchor="ctr">
            <a:spAutoFit/>
          </a:bodyPr>
          <a:lstStyle/>
          <a:p>
            <a:endParaRPr lang="it-IT"/>
          </a:p>
        </p:txBody>
      </p:sp>
      <p:sp>
        <p:nvSpPr>
          <p:cNvPr id="14339" name="Rectangle 3"/>
          <p:cNvSpPr>
            <a:spLocks noChangeArrowheads="1"/>
          </p:cNvSpPr>
          <p:nvPr/>
        </p:nvSpPr>
        <p:spPr bwMode="auto">
          <a:xfrm>
            <a:off x="0" y="3071813"/>
            <a:ext cx="2260600" cy="0"/>
          </a:xfrm>
          <a:prstGeom prst="rect">
            <a:avLst/>
          </a:prstGeom>
          <a:noFill/>
          <a:ln w="9525">
            <a:noFill/>
            <a:miter lim="800000"/>
            <a:headEnd/>
            <a:tailEnd/>
          </a:ln>
          <a:effectLst/>
        </p:spPr>
        <p:txBody>
          <a:bodyPr wrap="none" anchor="ctr">
            <a:spAutoFit/>
          </a:bodyPr>
          <a:lstStyle/>
          <a:p>
            <a:endParaRPr lang="it-IT"/>
          </a:p>
        </p:txBody>
      </p:sp>
      <p:sp>
        <p:nvSpPr>
          <p:cNvPr id="14340" name="Rectangle 4"/>
          <p:cNvSpPr>
            <a:spLocks noChangeArrowheads="1"/>
          </p:cNvSpPr>
          <p:nvPr/>
        </p:nvSpPr>
        <p:spPr bwMode="auto">
          <a:xfrm>
            <a:off x="623888" y="2911475"/>
            <a:ext cx="3309937" cy="0"/>
          </a:xfrm>
          <a:prstGeom prst="rect">
            <a:avLst/>
          </a:prstGeom>
          <a:noFill/>
          <a:ln w="9525">
            <a:noFill/>
            <a:miter lim="800000"/>
            <a:headEnd/>
            <a:tailEnd/>
          </a:ln>
          <a:effectLst/>
        </p:spPr>
        <p:txBody>
          <a:bodyPr wrap="none" anchor="ctr">
            <a:spAutoFit/>
          </a:bodyPr>
          <a:lstStyle/>
          <a:p>
            <a:endParaRPr lang="it-IT"/>
          </a:p>
        </p:txBody>
      </p:sp>
      <p:sp>
        <p:nvSpPr>
          <p:cNvPr id="14342" name="Rectangle 6"/>
          <p:cNvSpPr>
            <a:spLocks noChangeArrowheads="1"/>
          </p:cNvSpPr>
          <p:nvPr/>
        </p:nvSpPr>
        <p:spPr bwMode="auto">
          <a:xfrm>
            <a:off x="623888" y="2911475"/>
            <a:ext cx="3309937" cy="0"/>
          </a:xfrm>
          <a:prstGeom prst="rect">
            <a:avLst/>
          </a:prstGeom>
          <a:noFill/>
          <a:ln w="9525">
            <a:noFill/>
            <a:miter lim="800000"/>
            <a:headEnd/>
            <a:tailEnd/>
          </a:ln>
          <a:effectLst/>
        </p:spPr>
        <p:txBody>
          <a:bodyPr wrap="none" anchor="ctr">
            <a:spAutoFit/>
          </a:bodyPr>
          <a:lstStyle/>
          <a:p>
            <a:endParaRPr lang="it-IT"/>
          </a:p>
        </p:txBody>
      </p:sp>
      <p:sp>
        <p:nvSpPr>
          <p:cNvPr id="14343" name="Rectangle 7"/>
          <p:cNvSpPr>
            <a:spLocks noChangeArrowheads="1"/>
          </p:cNvSpPr>
          <p:nvPr/>
        </p:nvSpPr>
        <p:spPr bwMode="auto">
          <a:xfrm>
            <a:off x="623888" y="2911475"/>
            <a:ext cx="2195512" cy="0"/>
          </a:xfrm>
          <a:prstGeom prst="rect">
            <a:avLst/>
          </a:prstGeom>
          <a:noFill/>
          <a:ln w="9525">
            <a:noFill/>
            <a:miter lim="800000"/>
            <a:headEnd/>
            <a:tailEnd/>
          </a:ln>
          <a:effectLst/>
        </p:spPr>
        <p:txBody>
          <a:bodyPr wrap="none" anchor="ctr">
            <a:spAutoFit/>
          </a:bodyPr>
          <a:lstStyle/>
          <a:p>
            <a:endParaRPr lang="it-IT"/>
          </a:p>
        </p:txBody>
      </p:sp>
      <p:sp>
        <p:nvSpPr>
          <p:cNvPr id="14344" name="Rectangle 8"/>
          <p:cNvSpPr>
            <a:spLocks noChangeArrowheads="1"/>
          </p:cNvSpPr>
          <p:nvPr/>
        </p:nvSpPr>
        <p:spPr bwMode="auto">
          <a:xfrm>
            <a:off x="623888" y="2911475"/>
            <a:ext cx="2193925" cy="0"/>
          </a:xfrm>
          <a:prstGeom prst="rect">
            <a:avLst/>
          </a:prstGeom>
          <a:noFill/>
          <a:ln w="9525">
            <a:noFill/>
            <a:miter lim="800000"/>
            <a:headEnd/>
            <a:tailEnd/>
          </a:ln>
          <a:effectLst/>
        </p:spPr>
        <p:txBody>
          <a:bodyPr wrap="none" anchor="ctr">
            <a:spAutoFit/>
          </a:bodyPr>
          <a:lstStyle/>
          <a:p>
            <a:endParaRPr lang="it-IT"/>
          </a:p>
        </p:txBody>
      </p:sp>
      <p:sp>
        <p:nvSpPr>
          <p:cNvPr id="14349" name="Rectangle 13"/>
          <p:cNvSpPr>
            <a:spLocks noChangeArrowheads="1"/>
          </p:cNvSpPr>
          <p:nvPr/>
        </p:nvSpPr>
        <p:spPr bwMode="auto">
          <a:xfrm>
            <a:off x="644525" y="3057525"/>
            <a:ext cx="2189163" cy="0"/>
          </a:xfrm>
          <a:prstGeom prst="rect">
            <a:avLst/>
          </a:prstGeom>
          <a:noFill/>
          <a:ln w="9525">
            <a:noFill/>
            <a:miter lim="800000"/>
            <a:headEnd/>
            <a:tailEnd/>
          </a:ln>
          <a:effectLst/>
        </p:spPr>
        <p:txBody>
          <a:bodyPr wrap="none" anchor="ctr">
            <a:spAutoFit/>
          </a:bodyPr>
          <a:lstStyle/>
          <a:p>
            <a:endParaRPr lang="it-IT"/>
          </a:p>
        </p:txBody>
      </p:sp>
      <p:sp>
        <p:nvSpPr>
          <p:cNvPr id="14351" name="Rectangle 15"/>
          <p:cNvSpPr>
            <a:spLocks noChangeArrowheads="1"/>
          </p:cNvSpPr>
          <p:nvPr/>
        </p:nvSpPr>
        <p:spPr bwMode="auto">
          <a:xfrm>
            <a:off x="644525" y="3057525"/>
            <a:ext cx="2189163" cy="0"/>
          </a:xfrm>
          <a:prstGeom prst="rect">
            <a:avLst/>
          </a:prstGeom>
          <a:noFill/>
          <a:ln w="9525">
            <a:noFill/>
            <a:miter lim="800000"/>
            <a:headEnd/>
            <a:tailEnd/>
          </a:ln>
          <a:effectLst/>
        </p:spPr>
        <p:txBody>
          <a:bodyPr wrap="none" anchor="ctr">
            <a:spAutoFit/>
          </a:bodyPr>
          <a:lstStyle/>
          <a:p>
            <a:endParaRPr lang="it-IT"/>
          </a:p>
        </p:txBody>
      </p:sp>
      <p:pic>
        <p:nvPicPr>
          <p:cNvPr id="14356" name="Picture 20" descr="Logo progetto Fixo - apre homepage sito progetto"/>
          <p:cNvPicPr>
            <a:picLocks noChangeAspect="1" noChangeArrowheads="1"/>
          </p:cNvPicPr>
          <p:nvPr/>
        </p:nvPicPr>
        <p:blipFill>
          <a:blip r:embed="rId3" cstate="print"/>
          <a:srcRect/>
          <a:stretch>
            <a:fillRect/>
          </a:stretch>
        </p:blipFill>
        <p:spPr bwMode="auto">
          <a:xfrm>
            <a:off x="179388" y="42863"/>
            <a:ext cx="749300" cy="722312"/>
          </a:xfrm>
          <a:prstGeom prst="rect">
            <a:avLst/>
          </a:prstGeom>
          <a:noFill/>
          <a:ln w="9525">
            <a:noFill/>
            <a:miter lim="800000"/>
            <a:headEnd/>
            <a:tailEnd/>
          </a:ln>
        </p:spPr>
      </p:pic>
      <p:sp>
        <p:nvSpPr>
          <p:cNvPr id="14" name="Rettangolo 13"/>
          <p:cNvSpPr/>
          <p:nvPr/>
        </p:nvSpPr>
        <p:spPr>
          <a:xfrm>
            <a:off x="2339752" y="2492896"/>
            <a:ext cx="4590256" cy="3046988"/>
          </a:xfrm>
          <a:prstGeom prst="rect">
            <a:avLst/>
          </a:prstGeom>
        </p:spPr>
        <p:txBody>
          <a:bodyPr wrap="square">
            <a:spAutoFit/>
          </a:bodyPr>
          <a:lstStyle/>
          <a:p>
            <a:pPr algn="ctr"/>
            <a:r>
              <a:rPr lang="it-IT" sz="2400" dirty="0" smtClean="0">
                <a:latin typeface="+mn-lt"/>
                <a:cs typeface="Arial" pitchFamily="34" charset="0"/>
              </a:rPr>
              <a:t>Di cosa parleremo oggi?</a:t>
            </a:r>
          </a:p>
          <a:p>
            <a:pPr algn="ctr"/>
            <a:endParaRPr lang="it-IT" sz="2400" dirty="0" smtClean="0">
              <a:latin typeface="+mn-lt"/>
              <a:cs typeface="Arial" pitchFamily="34" charset="0"/>
            </a:endParaRPr>
          </a:p>
          <a:p>
            <a:endParaRPr lang="it-IT" sz="2400" dirty="0" smtClean="0">
              <a:latin typeface="+mn-lt"/>
              <a:cs typeface="Arial" pitchFamily="34" charset="0"/>
            </a:endParaRPr>
          </a:p>
          <a:p>
            <a:pPr algn="ctr"/>
            <a:r>
              <a:rPr lang="it-IT" sz="2400" dirty="0" smtClean="0">
                <a:latin typeface="+mn-lt"/>
                <a:cs typeface="Arial" pitchFamily="34" charset="0"/>
              </a:rPr>
              <a:t>Informazioni e opportunità per i giovani in Europa </a:t>
            </a:r>
          </a:p>
          <a:p>
            <a:pPr algn="ctr">
              <a:buNone/>
            </a:pPr>
            <a:r>
              <a:rPr lang="it-IT" sz="2400" dirty="0" smtClean="0">
                <a:latin typeface="+mn-lt"/>
                <a:cs typeface="Arial" pitchFamily="34" charset="0"/>
              </a:rPr>
              <a:t>Mobilità per studio</a:t>
            </a:r>
          </a:p>
          <a:p>
            <a:pPr algn="ctr">
              <a:buNone/>
            </a:pPr>
            <a:r>
              <a:rPr lang="it-IT" sz="2400" dirty="0" smtClean="0">
                <a:latin typeface="+mn-lt"/>
                <a:cs typeface="Arial" pitchFamily="34" charset="0"/>
              </a:rPr>
              <a:t>Mobilità per lavoro</a:t>
            </a:r>
          </a:p>
          <a:p>
            <a:pPr algn="ctr">
              <a:buNone/>
            </a:pPr>
            <a:r>
              <a:rPr lang="it-IT" sz="2400" dirty="0" smtClean="0">
                <a:latin typeface="+mn-lt"/>
                <a:cs typeface="Arial" pitchFamily="34" charset="0"/>
              </a:rPr>
              <a:t>Volontariato  </a:t>
            </a:r>
            <a:endParaRPr lang="it-IT" sz="2400" dirty="0">
              <a:latin typeface="+mn-lt"/>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fontAlgn="base">
              <a:buNone/>
            </a:pPr>
            <a:endParaRPr lang="it-IT" sz="2400" b="1" dirty="0" smtClean="0"/>
          </a:p>
          <a:p>
            <a:pPr algn="ctr" fontAlgn="base">
              <a:buNone/>
            </a:pPr>
            <a:r>
              <a:rPr lang="it-IT" b="1" dirty="0" smtClean="0"/>
              <a:t>Come presentare domanda: r</a:t>
            </a:r>
            <a:r>
              <a:rPr lang="it-IT" dirty="0" smtClean="0"/>
              <a:t>equisiti:</a:t>
            </a:r>
          </a:p>
          <a:p>
            <a:pPr fontAlgn="base"/>
            <a:endParaRPr lang="it-IT" dirty="0" smtClean="0"/>
          </a:p>
          <a:p>
            <a:pPr fontAlgn="base"/>
            <a:r>
              <a:rPr lang="it-IT" dirty="0" smtClean="0"/>
              <a:t>avere un’età compresa tra 13 e 30 anni o essere attivi in un’organizzazione professionale/giovanile </a:t>
            </a:r>
          </a:p>
          <a:p>
            <a:pPr fontAlgn="base"/>
            <a:r>
              <a:rPr lang="it-IT" dirty="0" smtClean="0"/>
              <a:t>vivere in uno dei paesi che partecipano al programma.</a:t>
            </a:r>
          </a:p>
          <a:p>
            <a:pPr fontAlgn="base"/>
            <a:endParaRPr lang="it-IT" dirty="0" smtClean="0"/>
          </a:p>
          <a:p>
            <a:pPr algn="ctr" fontAlgn="base">
              <a:buNone/>
            </a:pPr>
            <a:r>
              <a:rPr lang="it-IT" dirty="0" smtClean="0">
                <a:hlinkClick r:id="rId2"/>
              </a:rPr>
              <a:t>Per saperne di più su come presentare domanda</a:t>
            </a:r>
            <a:r>
              <a:rPr lang="it-IT" dirty="0" smtClean="0"/>
              <a:t>.</a:t>
            </a:r>
          </a:p>
          <a:p>
            <a:pPr>
              <a:buNone/>
            </a:pPr>
            <a:endParaRPr lang="it-IT" dirty="0"/>
          </a:p>
        </p:txBody>
      </p:sp>
      <p:sp>
        <p:nvSpPr>
          <p:cNvPr id="3" name="Titolo 2"/>
          <p:cNvSpPr>
            <a:spLocks noGrp="1"/>
          </p:cNvSpPr>
          <p:nvPr>
            <p:ph type="title"/>
          </p:nvPr>
        </p:nvSpPr>
        <p:spPr/>
        <p:txBody>
          <a:bodyPr>
            <a:normAutofit fontScale="90000"/>
          </a:bodyPr>
          <a:lstStyle/>
          <a:p>
            <a:pPr algn="ctr"/>
            <a:r>
              <a:rPr lang="it-IT" sz="2800" b="1" dirty="0" smtClean="0"/>
              <a:t/>
            </a:r>
            <a:br>
              <a:rPr lang="it-IT" sz="2800" b="1" dirty="0" smtClean="0"/>
            </a:br>
            <a:r>
              <a:rPr lang="it-IT" sz="2800" b="1" dirty="0" smtClean="0"/>
              <a:t/>
            </a:r>
            <a:br>
              <a:rPr lang="it-IT" sz="2800" b="1" dirty="0" smtClean="0"/>
            </a:br>
            <a:r>
              <a:rPr lang="it-IT" sz="2800" b="1" dirty="0" smtClean="0"/>
              <a:t/>
            </a:r>
            <a:br>
              <a:rPr lang="it-IT" sz="2800" b="1" dirty="0" smtClean="0"/>
            </a:br>
            <a:r>
              <a:rPr lang="it-IT" sz="2800" b="1" dirty="0" smtClean="0"/>
              <a:t/>
            </a:r>
            <a:br>
              <a:rPr lang="it-IT" sz="2800" b="1" dirty="0" smtClean="0"/>
            </a:br>
            <a:r>
              <a:rPr lang="it-IT" sz="3600" b="1" dirty="0" smtClean="0"/>
              <a:t>Scambi e progetti “Gioventù per l'Europa” – apprendimento attraverso la pratica</a:t>
            </a:r>
            <a:endParaRPr lang="it-IT" sz="3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fontScale="77500" lnSpcReduction="20000"/>
          </a:bodyPr>
          <a:lstStyle/>
          <a:p>
            <a:pPr fontAlgn="base"/>
            <a:r>
              <a:rPr lang="it-IT" b="1" dirty="0" smtClean="0"/>
              <a:t>Scadenze</a:t>
            </a:r>
            <a:endParaRPr lang="it-IT" dirty="0" smtClean="0"/>
          </a:p>
          <a:p>
            <a:pPr fontAlgn="base"/>
            <a:r>
              <a:rPr lang="it-IT" dirty="0" smtClean="0"/>
              <a:t>Per i progetti presentati a un’</a:t>
            </a:r>
            <a:r>
              <a:rPr lang="it-IT" b="1" dirty="0" smtClean="0"/>
              <a:t>agenzia nazionale </a:t>
            </a:r>
            <a:r>
              <a:rPr lang="it-IT" dirty="0" smtClean="0"/>
              <a:t>si applicano ogni anno </a:t>
            </a:r>
            <a:r>
              <a:rPr lang="it-IT" b="1" dirty="0" smtClean="0"/>
              <a:t>3 scadenze</a:t>
            </a:r>
            <a:r>
              <a:rPr lang="it-IT" dirty="0" smtClean="0"/>
              <a:t>:</a:t>
            </a:r>
          </a:p>
          <a:p>
            <a:pPr fontAlgn="base"/>
            <a:r>
              <a:rPr lang="it-IT" b="1" dirty="0" smtClean="0"/>
              <a:t>1° febbraio</a:t>
            </a:r>
            <a:r>
              <a:rPr lang="it-IT" dirty="0" smtClean="0"/>
              <a:t> – per i progetti che iniziano tra il 1° maggio e il 31 ottobre</a:t>
            </a:r>
          </a:p>
          <a:p>
            <a:pPr fontAlgn="base"/>
            <a:r>
              <a:rPr lang="it-IT" b="1" dirty="0" smtClean="0"/>
              <a:t>1° maggio </a:t>
            </a:r>
            <a:r>
              <a:rPr lang="it-IT" dirty="0" smtClean="0"/>
              <a:t>– per i progetti che iniziano tra il 1° agosto e il 31 gennaio</a:t>
            </a:r>
          </a:p>
          <a:p>
            <a:pPr fontAlgn="base"/>
            <a:r>
              <a:rPr lang="it-IT" b="1" dirty="0" smtClean="0"/>
              <a:t>1° ottobre </a:t>
            </a:r>
            <a:r>
              <a:rPr lang="it-IT" dirty="0" smtClean="0"/>
              <a:t>– per i progetti che iniziano tra il 1° gennaio e il 30 giugno</a:t>
            </a:r>
          </a:p>
          <a:p>
            <a:pPr fontAlgn="base"/>
            <a:r>
              <a:rPr lang="it-IT" dirty="0" smtClean="0"/>
              <a:t> </a:t>
            </a:r>
          </a:p>
          <a:p>
            <a:pPr fontAlgn="base"/>
            <a:r>
              <a:rPr lang="it-IT" dirty="0" smtClean="0"/>
              <a:t>Anche per i progetti presentati all’</a:t>
            </a:r>
            <a:r>
              <a:rPr lang="it-IT" b="1" dirty="0" smtClean="0"/>
              <a:t>agenzia esecutiva EACEA </a:t>
            </a:r>
            <a:r>
              <a:rPr lang="it-IT" dirty="0" smtClean="0"/>
              <a:t>si applicano ogni anno </a:t>
            </a:r>
            <a:r>
              <a:rPr lang="it-IT" b="1" dirty="0" smtClean="0"/>
              <a:t>3 scadenze</a:t>
            </a:r>
            <a:r>
              <a:rPr lang="it-IT" dirty="0" smtClean="0"/>
              <a:t>:</a:t>
            </a:r>
          </a:p>
          <a:p>
            <a:pPr fontAlgn="base"/>
            <a:r>
              <a:rPr lang="it-IT" b="1" dirty="0" smtClean="0"/>
              <a:t>1° febbraio </a:t>
            </a:r>
            <a:r>
              <a:rPr lang="it-IT" dirty="0" smtClean="0"/>
              <a:t>– per i progetti che iniziano tra il 1° agosto e il 31 dicembre</a:t>
            </a:r>
          </a:p>
          <a:p>
            <a:pPr fontAlgn="base"/>
            <a:r>
              <a:rPr lang="it-IT" b="1" dirty="0" smtClean="0"/>
              <a:t>1° giugno </a:t>
            </a:r>
            <a:r>
              <a:rPr lang="it-IT" dirty="0" smtClean="0"/>
              <a:t>– per i progetti che iniziano tra il 1° dicembre e il 30 aprile</a:t>
            </a:r>
          </a:p>
          <a:p>
            <a:pPr fontAlgn="base"/>
            <a:r>
              <a:rPr lang="it-IT" b="1" dirty="0" smtClean="0"/>
              <a:t>1° settembre</a:t>
            </a:r>
            <a:r>
              <a:rPr lang="it-IT" dirty="0" smtClean="0"/>
              <a:t> – per i progetti che iniziano tra il 1° marzo e il 31 luglio</a:t>
            </a:r>
          </a:p>
          <a:p>
            <a:endParaRPr lang="it-IT" dirty="0"/>
          </a:p>
        </p:txBody>
      </p:sp>
      <p:sp>
        <p:nvSpPr>
          <p:cNvPr id="3" name="Titolo 2"/>
          <p:cNvSpPr>
            <a:spLocks noGrp="1"/>
          </p:cNvSpPr>
          <p:nvPr>
            <p:ph type="title"/>
          </p:nvPr>
        </p:nvSpPr>
        <p:spPr/>
        <p:txBody>
          <a:bodyPr>
            <a:normAutofit/>
          </a:bodyPr>
          <a:lstStyle/>
          <a:p>
            <a:pPr algn="ctr"/>
            <a:r>
              <a:rPr lang="it-IT" sz="3200" b="1" dirty="0" smtClean="0"/>
              <a:t>Scambi e progetti “Gioventù per l'Europa” – apprendimento attraverso la pratica</a:t>
            </a:r>
            <a:endParaRPr lang="it-IT" sz="32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algn="ctr" fontAlgn="base">
              <a:buNone/>
            </a:pPr>
            <a:endParaRPr lang="it-IT" b="1" dirty="0" smtClean="0"/>
          </a:p>
          <a:p>
            <a:pPr algn="ctr" fontAlgn="base">
              <a:buNone/>
            </a:pPr>
            <a:r>
              <a:rPr lang="it-IT" sz="2800" dirty="0" smtClean="0"/>
              <a:t>Il programma </a:t>
            </a:r>
            <a:r>
              <a:rPr lang="it-IT" sz="2800" dirty="0" smtClean="0">
                <a:hlinkClick r:id="rId2"/>
              </a:rPr>
              <a:t>Leonardo da Vinci</a:t>
            </a:r>
            <a:r>
              <a:rPr lang="it-IT" sz="2800" dirty="0" smtClean="0"/>
              <a:t> aiuta studenti, tirocinanti e neolaureati a trovare un tirocinio all’estero presso imprese o istituti di formazione.</a:t>
            </a:r>
          </a:p>
          <a:p>
            <a:pPr algn="ctr" fontAlgn="base">
              <a:buNone/>
            </a:pPr>
            <a:endParaRPr lang="it-IT" sz="2800" dirty="0" smtClean="0"/>
          </a:p>
          <a:p>
            <a:pPr algn="ctr" fontAlgn="base">
              <a:buNone/>
            </a:pPr>
            <a:r>
              <a:rPr lang="it-IT" sz="2800" dirty="0" smtClean="0"/>
              <a:t>Il programma è aperto anche a chiunque si occupi di formazione professionale o lavori per un’organizzazione attiva in questo settore.</a:t>
            </a:r>
          </a:p>
          <a:p>
            <a:pPr fontAlgn="base">
              <a:buNone/>
            </a:pPr>
            <a:endParaRPr lang="it-IT" dirty="0" smtClean="0"/>
          </a:p>
          <a:p>
            <a:endParaRPr lang="it-IT" dirty="0"/>
          </a:p>
        </p:txBody>
      </p:sp>
      <p:sp>
        <p:nvSpPr>
          <p:cNvPr id="3" name="Titolo 2"/>
          <p:cNvSpPr>
            <a:spLocks noGrp="1"/>
          </p:cNvSpPr>
          <p:nvPr>
            <p:ph type="title"/>
          </p:nvPr>
        </p:nvSpPr>
        <p:spPr>
          <a:xfrm>
            <a:off x="467544" y="260648"/>
            <a:ext cx="8229600" cy="1254968"/>
          </a:xfrm>
        </p:spPr>
        <p:txBody>
          <a:bodyPr>
            <a:noAutofit/>
          </a:bodyPr>
          <a:lstStyle/>
          <a:p>
            <a:pPr algn="ctr" fontAlgn="base"/>
            <a:r>
              <a:rPr lang="it-IT" sz="3200" b="1" dirty="0" smtClean="0"/>
              <a:t/>
            </a:r>
            <a:br>
              <a:rPr lang="it-IT" sz="3200" b="1" dirty="0" smtClean="0"/>
            </a:br>
            <a:r>
              <a:rPr lang="it-IT" sz="3200" b="1" dirty="0" smtClean="0"/>
              <a:t/>
            </a:r>
            <a:br>
              <a:rPr lang="it-IT" sz="3200" b="1" dirty="0" smtClean="0"/>
            </a:br>
            <a:r>
              <a:rPr lang="it-IT" sz="3200" b="1" dirty="0" smtClean="0"/>
              <a:t>Leonardo  da Vinci – istruzione e formazione professionale</a:t>
            </a:r>
            <a:r>
              <a:rPr lang="it-IT" sz="2000" b="1" dirty="0" smtClean="0"/>
              <a:t/>
            </a:r>
            <a:br>
              <a:rPr lang="it-IT" sz="2000" b="1" dirty="0" smtClean="0"/>
            </a:br>
            <a:endParaRPr lang="it-IT" sz="20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algn="ctr" fontAlgn="base">
              <a:buNone/>
            </a:pPr>
            <a:endParaRPr lang="it-IT" b="1" dirty="0" smtClean="0"/>
          </a:p>
          <a:p>
            <a:endParaRPr lang="it-IT" dirty="0"/>
          </a:p>
        </p:txBody>
      </p:sp>
      <p:sp>
        <p:nvSpPr>
          <p:cNvPr id="3" name="Titolo 2"/>
          <p:cNvSpPr>
            <a:spLocks noGrp="1"/>
          </p:cNvSpPr>
          <p:nvPr>
            <p:ph type="title"/>
          </p:nvPr>
        </p:nvSpPr>
        <p:spPr>
          <a:xfrm>
            <a:off x="467544" y="260648"/>
            <a:ext cx="8229600" cy="1254968"/>
          </a:xfrm>
        </p:spPr>
        <p:txBody>
          <a:bodyPr>
            <a:noAutofit/>
          </a:bodyPr>
          <a:lstStyle/>
          <a:p>
            <a:pPr algn="ctr" fontAlgn="base"/>
            <a:r>
              <a:rPr lang="it-IT" sz="3200" b="1" dirty="0" smtClean="0"/>
              <a:t/>
            </a:r>
            <a:br>
              <a:rPr lang="it-IT" sz="3200" b="1" dirty="0" smtClean="0"/>
            </a:br>
            <a:r>
              <a:rPr lang="it-IT" sz="3200" b="1" dirty="0" smtClean="0"/>
              <a:t/>
            </a:r>
            <a:br>
              <a:rPr lang="it-IT" sz="3200" b="1" dirty="0" smtClean="0"/>
            </a:br>
            <a:r>
              <a:rPr lang="it-IT" sz="3200" b="1" dirty="0" smtClean="0"/>
              <a:t>Leonardo  da Vinci – istruzione e formazione professionale</a:t>
            </a:r>
            <a:r>
              <a:rPr lang="it-IT" sz="2000" b="1" dirty="0" smtClean="0"/>
              <a:t/>
            </a:r>
            <a:br>
              <a:rPr lang="it-IT" sz="2000" b="1" dirty="0" smtClean="0"/>
            </a:br>
            <a:endParaRPr lang="it-IT" sz="2000" b="1" dirty="0"/>
          </a:p>
        </p:txBody>
      </p:sp>
      <p:sp>
        <p:nvSpPr>
          <p:cNvPr id="4" name="Rettangolo 3"/>
          <p:cNvSpPr/>
          <p:nvPr/>
        </p:nvSpPr>
        <p:spPr>
          <a:xfrm>
            <a:off x="683568" y="1700808"/>
            <a:ext cx="7704856" cy="3046988"/>
          </a:xfrm>
          <a:prstGeom prst="rect">
            <a:avLst/>
          </a:prstGeom>
        </p:spPr>
        <p:txBody>
          <a:bodyPr wrap="square">
            <a:spAutoFit/>
          </a:bodyPr>
          <a:lstStyle/>
          <a:p>
            <a:pPr algn="ctr"/>
            <a:r>
              <a:rPr lang="it-IT" sz="3200" dirty="0" smtClean="0">
                <a:latin typeface="+mj-lt"/>
              </a:rPr>
              <a:t>Le domande di partecipazione al programma Leonardo </a:t>
            </a:r>
            <a:r>
              <a:rPr lang="it-IT" sz="3200" b="1" dirty="0" smtClean="0">
                <a:latin typeface="+mj-lt"/>
              </a:rPr>
              <a:t>devono</a:t>
            </a:r>
            <a:r>
              <a:rPr lang="it-IT" sz="3200" dirty="0" smtClean="0">
                <a:latin typeface="+mj-lt"/>
              </a:rPr>
              <a:t> essere presentate da organizzazioni, non da persone fisiche. Per ulteriori informazioni, contattate l'</a:t>
            </a:r>
            <a:r>
              <a:rPr lang="it-IT" sz="3200" dirty="0" smtClean="0">
                <a:latin typeface="+mj-lt"/>
                <a:hlinkClick r:id="rId2"/>
              </a:rPr>
              <a:t>agenzia Leonardo nel vostro paese</a:t>
            </a:r>
            <a:r>
              <a:rPr lang="it-IT" sz="3200" dirty="0" smtClean="0">
                <a:latin typeface="+mj-lt"/>
              </a:rPr>
              <a:t>.</a:t>
            </a:r>
            <a:endParaRPr lang="it-IT" sz="3200" dirty="0">
              <a:latin typeface="+mj-lt"/>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algn="ctr" fontAlgn="base">
              <a:buNone/>
            </a:pPr>
            <a:endParaRPr lang="it-IT" b="1" dirty="0" smtClean="0"/>
          </a:p>
          <a:p>
            <a:pPr fontAlgn="base">
              <a:buNone/>
            </a:pPr>
            <a:endParaRPr lang="it-IT" dirty="0" smtClean="0"/>
          </a:p>
          <a:p>
            <a:endParaRPr lang="it-IT" dirty="0"/>
          </a:p>
        </p:txBody>
      </p:sp>
      <p:sp>
        <p:nvSpPr>
          <p:cNvPr id="3" name="Titolo 2"/>
          <p:cNvSpPr>
            <a:spLocks noGrp="1"/>
          </p:cNvSpPr>
          <p:nvPr>
            <p:ph type="title"/>
          </p:nvPr>
        </p:nvSpPr>
        <p:spPr>
          <a:xfrm>
            <a:off x="467544" y="260648"/>
            <a:ext cx="8229600" cy="1254968"/>
          </a:xfrm>
        </p:spPr>
        <p:txBody>
          <a:bodyPr>
            <a:noAutofit/>
          </a:bodyPr>
          <a:lstStyle/>
          <a:p>
            <a:pPr algn="ctr" fontAlgn="base"/>
            <a:r>
              <a:rPr lang="it-IT" sz="3200" b="1" dirty="0" smtClean="0"/>
              <a:t/>
            </a:r>
            <a:br>
              <a:rPr lang="it-IT" sz="3200" b="1" dirty="0" smtClean="0"/>
            </a:br>
            <a:r>
              <a:rPr lang="it-IT" sz="3200" b="1" dirty="0" smtClean="0"/>
              <a:t/>
            </a:r>
            <a:br>
              <a:rPr lang="it-IT" sz="3200" b="1" dirty="0" smtClean="0"/>
            </a:br>
            <a:r>
              <a:rPr lang="it-IT" sz="3200" b="1" dirty="0" smtClean="0"/>
              <a:t>Leonardo  da Vinci – istruzione e formazione professionale</a:t>
            </a:r>
            <a:r>
              <a:rPr lang="it-IT" sz="2000" b="1" dirty="0" smtClean="0"/>
              <a:t/>
            </a:r>
            <a:br>
              <a:rPr lang="it-IT" sz="2000" b="1" dirty="0" smtClean="0"/>
            </a:br>
            <a:endParaRPr lang="it-IT" sz="2000" b="1" dirty="0"/>
          </a:p>
        </p:txBody>
      </p:sp>
      <p:sp>
        <p:nvSpPr>
          <p:cNvPr id="4" name="Rettangolo 3"/>
          <p:cNvSpPr/>
          <p:nvPr/>
        </p:nvSpPr>
        <p:spPr>
          <a:xfrm>
            <a:off x="899592" y="2276872"/>
            <a:ext cx="7632848" cy="2308324"/>
          </a:xfrm>
          <a:prstGeom prst="rect">
            <a:avLst/>
          </a:prstGeom>
        </p:spPr>
        <p:txBody>
          <a:bodyPr wrap="square">
            <a:spAutoFit/>
          </a:bodyPr>
          <a:lstStyle/>
          <a:p>
            <a:pPr algn="ctr"/>
            <a:r>
              <a:rPr lang="it-IT" sz="2400" dirty="0" smtClean="0">
                <a:latin typeface="+mj-lt"/>
              </a:rPr>
              <a:t>Nell’ambito del </a:t>
            </a:r>
            <a:r>
              <a:rPr lang="it-IT" sz="2400" dirty="0" smtClean="0">
                <a:latin typeface="+mj-lt"/>
                <a:hlinkClick r:id="rId2"/>
              </a:rPr>
              <a:t>programma di apprendimento permanente</a:t>
            </a:r>
            <a:r>
              <a:rPr lang="it-IT" sz="2400" dirty="0" smtClean="0">
                <a:latin typeface="+mj-lt"/>
              </a:rPr>
              <a:t> della Commissione europea, Leonardo da Vinci finanzia anche diversi tipi di attività, tra cui progetti per trasferire o sviluppare pratiche innovative e reti che si occupano di temi di attualità in materia di formazione professionale.</a:t>
            </a:r>
            <a:endParaRPr lang="it-IT" sz="2400" dirty="0">
              <a:latin typeface="+mj-l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67544" y="1844824"/>
            <a:ext cx="8229600" cy="2736304"/>
          </a:xfrm>
        </p:spPr>
        <p:txBody>
          <a:bodyPr>
            <a:normAutofit/>
          </a:bodyPr>
          <a:lstStyle/>
          <a:p>
            <a:pPr algn="ctr" fontAlgn="base">
              <a:buNone/>
            </a:pPr>
            <a:r>
              <a:rPr lang="it-IT" sz="4000" b="1" dirty="0" smtClean="0"/>
              <a:t>Apprendistato</a:t>
            </a:r>
          </a:p>
        </p:txBody>
      </p:sp>
      <p:sp>
        <p:nvSpPr>
          <p:cNvPr id="3" name="Titolo 2"/>
          <p:cNvSpPr>
            <a:spLocks noGrp="1"/>
          </p:cNvSpPr>
          <p:nvPr>
            <p:ph type="title"/>
          </p:nvPr>
        </p:nvSpPr>
        <p:spPr>
          <a:xfrm>
            <a:off x="467544" y="260648"/>
            <a:ext cx="8229600" cy="1254968"/>
          </a:xfrm>
        </p:spPr>
        <p:txBody>
          <a:bodyPr>
            <a:noAutofit/>
          </a:bodyPr>
          <a:lstStyle/>
          <a:p>
            <a:pPr algn="ctr" fontAlgn="base"/>
            <a:r>
              <a:rPr lang="it-IT" sz="3200" b="1" dirty="0" smtClean="0"/>
              <a:t/>
            </a:r>
            <a:br>
              <a:rPr lang="it-IT" sz="3200" b="1" dirty="0" smtClean="0"/>
            </a:br>
            <a:r>
              <a:rPr lang="it-IT" sz="3200" b="1" dirty="0" smtClean="0"/>
              <a:t/>
            </a:r>
            <a:br>
              <a:rPr lang="it-IT" sz="3200" b="1" dirty="0" smtClean="0"/>
            </a:br>
            <a:r>
              <a:rPr lang="it-IT" sz="3600" b="1" dirty="0" smtClean="0"/>
              <a:t>Leonardo  da Vinci – istruzione e formazione professionale</a:t>
            </a:r>
            <a:r>
              <a:rPr lang="it-IT" sz="2000" b="1" dirty="0" smtClean="0"/>
              <a:t/>
            </a:r>
            <a:br>
              <a:rPr lang="it-IT" sz="2000" b="1" dirty="0" smtClean="0"/>
            </a:br>
            <a:endParaRPr lang="it-IT" sz="2000" b="1" dirty="0"/>
          </a:p>
        </p:txBody>
      </p:sp>
      <p:sp>
        <p:nvSpPr>
          <p:cNvPr id="4" name="Rettangolo 3"/>
          <p:cNvSpPr/>
          <p:nvPr/>
        </p:nvSpPr>
        <p:spPr>
          <a:xfrm>
            <a:off x="1043608" y="2967335"/>
            <a:ext cx="7488832" cy="1569660"/>
          </a:xfrm>
          <a:prstGeom prst="rect">
            <a:avLst/>
          </a:prstGeom>
        </p:spPr>
        <p:txBody>
          <a:bodyPr wrap="square">
            <a:spAutoFit/>
          </a:bodyPr>
          <a:lstStyle/>
          <a:p>
            <a:pPr algn="ctr"/>
            <a:endParaRPr lang="en-US" sz="3200" cap="all" dirty="0" smtClean="0">
              <a:latin typeface="+mn-lt"/>
            </a:endParaRPr>
          </a:p>
          <a:p>
            <a:pPr algn="ctr"/>
            <a:r>
              <a:rPr lang="en-US" sz="3200" dirty="0" err="1" smtClean="0">
                <a:latin typeface="+mn-lt"/>
                <a:hlinkClick r:id="rId2"/>
              </a:rPr>
              <a:t>EuroApprenticeship</a:t>
            </a:r>
            <a:r>
              <a:rPr lang="en-US" sz="3200" dirty="0" smtClean="0">
                <a:latin typeface="+mn-lt"/>
                <a:hlinkClick r:id="rId2"/>
              </a:rPr>
              <a:t> – exchanges for apprentices</a:t>
            </a:r>
            <a:endParaRPr lang="en-US" sz="3200" dirty="0">
              <a:latin typeface="+mn-lt"/>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r>
              <a:rPr lang="it-IT" sz="1600" dirty="0" err="1" smtClean="0"/>
              <a:t>Euroscola</a:t>
            </a:r>
            <a:r>
              <a:rPr lang="it-IT" sz="1600" dirty="0" smtClean="0"/>
              <a:t> offre agli studenti dai 16 ai 18 anni di qualsiasi paese dell’UE la possibilità di trascorrere una giornata in veste di membro del </a:t>
            </a:r>
            <a:r>
              <a:rPr lang="it-IT" sz="1600" dirty="0" smtClean="0">
                <a:hlinkClick r:id="rId2"/>
              </a:rPr>
              <a:t>Parlamento europeo</a:t>
            </a:r>
            <a:r>
              <a:rPr lang="it-IT" sz="1600" dirty="0" smtClean="0"/>
              <a:t> a Strasburgo.</a:t>
            </a:r>
          </a:p>
          <a:p>
            <a:r>
              <a:rPr lang="it-IT" sz="1600" dirty="0" smtClean="0"/>
              <a:t>Oltre a discutere questioni europee in sessione plenaria e in sede di commissione, potrete votare e adottare risoluzioni. Avrete anche la possibilità di presentare la vostra scuola e la vostra regione agli altri partecipanti.</a:t>
            </a:r>
          </a:p>
          <a:p>
            <a:r>
              <a:rPr lang="it-IT" sz="1600" dirty="0" smtClean="0"/>
              <a:t>Nel contempo, eserciterete le vostre capacità linguistiche e farete amicizia con altri studenti provenienti da tutta Europa.</a:t>
            </a:r>
          </a:p>
          <a:p>
            <a:pPr>
              <a:buNone/>
            </a:pPr>
            <a:endParaRPr lang="it-IT" sz="1400" dirty="0" smtClean="0"/>
          </a:p>
          <a:p>
            <a:pPr algn="ctr">
              <a:buNone/>
            </a:pPr>
            <a:r>
              <a:rPr lang="it-IT" sz="1400" b="1" dirty="0" smtClean="0"/>
              <a:t>Come presentare domanda</a:t>
            </a:r>
            <a:endParaRPr lang="it-IT" sz="1400" dirty="0" smtClean="0"/>
          </a:p>
          <a:p>
            <a:endParaRPr lang="it-IT" sz="1400" dirty="0" smtClean="0"/>
          </a:p>
          <a:p>
            <a:r>
              <a:rPr lang="it-IT" sz="1400" dirty="0" smtClean="0"/>
              <a:t>In una prima fase, la vostra scuola dovrà concorrere a livello locale con altre scuole del vostro paese per essere selezionata dal programma </a:t>
            </a:r>
            <a:r>
              <a:rPr lang="it-IT" sz="1400" i="1" dirty="0" err="1" smtClean="0"/>
              <a:t>Euroscola</a:t>
            </a:r>
            <a:r>
              <a:rPr lang="it-IT" sz="1400" dirty="0" smtClean="0"/>
              <a:t>.  </a:t>
            </a:r>
          </a:p>
          <a:p>
            <a:pPr>
              <a:buNone/>
            </a:pPr>
            <a:endParaRPr lang="it-IT" sz="1400" dirty="0" smtClean="0">
              <a:hlinkClick r:id="rId3"/>
            </a:endParaRPr>
          </a:p>
          <a:p>
            <a:r>
              <a:rPr lang="it-IT" sz="1400" dirty="0" smtClean="0">
                <a:hlinkClick r:id="rId3"/>
              </a:rPr>
              <a:t>http://www.europarl.europa.eu/</a:t>
            </a:r>
            <a:r>
              <a:rPr lang="it-IT" sz="1400" dirty="0" err="1" smtClean="0">
                <a:hlinkClick r:id="rId3"/>
              </a:rPr>
              <a:t>euroscola</a:t>
            </a:r>
            <a:r>
              <a:rPr lang="it-IT" sz="1400" dirty="0" smtClean="0">
                <a:hlinkClick r:id="rId3"/>
              </a:rPr>
              <a:t>/</a:t>
            </a:r>
            <a:r>
              <a:rPr lang="it-IT" sz="1400" dirty="0" err="1" smtClean="0">
                <a:hlinkClick r:id="rId3"/>
              </a:rPr>
              <a:t>view</a:t>
            </a:r>
            <a:r>
              <a:rPr lang="it-IT" sz="1400" dirty="0" smtClean="0">
                <a:hlinkClick r:id="rId3"/>
              </a:rPr>
              <a:t>/en/how_to_apply.html</a:t>
            </a:r>
            <a:endParaRPr lang="it-IT" sz="1400" dirty="0" smtClean="0"/>
          </a:p>
          <a:p>
            <a:endParaRPr lang="it-IT" sz="1400" dirty="0" smtClean="0"/>
          </a:p>
          <a:p>
            <a:r>
              <a:rPr lang="it-IT" sz="1400" dirty="0" smtClean="0"/>
              <a:t>Ogni anno vengono organizzate circa </a:t>
            </a:r>
            <a:r>
              <a:rPr lang="it-IT" sz="1400" b="1" dirty="0" smtClean="0"/>
              <a:t>20 sessioni </a:t>
            </a:r>
            <a:r>
              <a:rPr lang="it-IT" sz="1400" b="1" dirty="0" err="1" smtClean="0"/>
              <a:t>Euroscola</a:t>
            </a:r>
            <a:r>
              <a:rPr lang="it-IT" sz="1400" dirty="0" smtClean="0"/>
              <a:t> con una media di </a:t>
            </a:r>
            <a:r>
              <a:rPr lang="it-IT" sz="1400" b="1" dirty="0" smtClean="0"/>
              <a:t>600 partecipanti</a:t>
            </a:r>
            <a:r>
              <a:rPr lang="it-IT" sz="1400" dirty="0" smtClean="0"/>
              <a:t>.</a:t>
            </a:r>
          </a:p>
          <a:p>
            <a:endParaRPr lang="it-IT" sz="1400" dirty="0"/>
          </a:p>
        </p:txBody>
      </p:sp>
      <p:sp>
        <p:nvSpPr>
          <p:cNvPr id="2" name="Titolo 1"/>
          <p:cNvSpPr>
            <a:spLocks noGrp="1"/>
          </p:cNvSpPr>
          <p:nvPr>
            <p:ph type="title"/>
          </p:nvPr>
        </p:nvSpPr>
        <p:spPr/>
        <p:txBody>
          <a:bodyPr/>
          <a:lstStyle/>
          <a:p>
            <a:pPr algn="ctr"/>
            <a:r>
              <a:rPr lang="it-IT" dirty="0" err="1" smtClean="0"/>
              <a:t>Euroscola</a:t>
            </a:r>
            <a:endParaRPr lang="it-IT"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85000" lnSpcReduction="20000"/>
          </a:bodyPr>
          <a:lstStyle/>
          <a:p>
            <a:pPr algn="just"/>
            <a:r>
              <a:rPr lang="it-IT" sz="2400" dirty="0" smtClean="0"/>
              <a:t>Il programma vi permette di studiare per un periodo di </a:t>
            </a:r>
            <a:r>
              <a:rPr lang="it-IT" sz="2400" b="1" dirty="0" smtClean="0"/>
              <a:t>3-12 mesi</a:t>
            </a:r>
            <a:r>
              <a:rPr lang="it-IT" sz="2400" dirty="0" smtClean="0"/>
              <a:t> in una delle oltre 4 000 università presenti negli oltre 30 paesi europei partecipanti. Per aiutarvi a coprire le spese di viaggio e di soggiorno, potete chiedere una borsa ERASMUS e non dovrete pagare le tasse d’iscrizione presso l’università ospitante.</a:t>
            </a:r>
          </a:p>
          <a:p>
            <a:endParaRPr lang="it-IT" sz="2400" dirty="0" smtClean="0"/>
          </a:p>
          <a:p>
            <a:r>
              <a:rPr lang="it-IT" sz="2400" b="1" dirty="0" smtClean="0"/>
              <a:t>Quali paesi partecipano a ERASMUS?</a:t>
            </a:r>
            <a:endParaRPr lang="it-IT" sz="2400" dirty="0" smtClean="0"/>
          </a:p>
          <a:p>
            <a:pPr algn="just">
              <a:buNone/>
            </a:pPr>
            <a:r>
              <a:rPr lang="it-IT" sz="2400" dirty="0" smtClean="0"/>
              <a:t>Tutti i </a:t>
            </a:r>
            <a:r>
              <a:rPr lang="it-IT" sz="2400" dirty="0" smtClean="0">
                <a:hlinkClick r:id="rId2"/>
              </a:rPr>
              <a:t>paesi dell'UE</a:t>
            </a:r>
            <a:r>
              <a:rPr lang="it-IT" sz="2400" dirty="0" smtClean="0"/>
              <a:t>, nonché  Islanda, Liechtenstein, Norvegia, Turchia, Croazia ed ex Repubblica iugoslava di Macedonia.</a:t>
            </a:r>
          </a:p>
          <a:p>
            <a:endParaRPr lang="it-IT" sz="2400" dirty="0" smtClean="0"/>
          </a:p>
          <a:p>
            <a:r>
              <a:rPr lang="it-IT" sz="2400" b="1" dirty="0" smtClean="0"/>
              <a:t>Chi può candidarsi?</a:t>
            </a:r>
            <a:endParaRPr lang="it-IT" sz="2400" dirty="0" smtClean="0"/>
          </a:p>
          <a:p>
            <a:pPr algn="just">
              <a:buNone/>
            </a:pPr>
            <a:r>
              <a:rPr lang="it-IT" sz="2400" dirty="0" smtClean="0"/>
              <a:t>Per candidarsi, è necessario: essere uno studente iscritto a un </a:t>
            </a:r>
            <a:r>
              <a:rPr lang="it-IT" sz="2400" dirty="0" smtClean="0">
                <a:hlinkClick r:id="rId3"/>
              </a:rPr>
              <a:t>istituto di istruzione superiore ERASMUS</a:t>
            </a:r>
            <a:r>
              <a:rPr lang="it-IT" sz="2400" dirty="0" smtClean="0"/>
              <a:t> avere completato almeno il primo anno di un ciclo di studi che porti al conseguimento di una laurea riconosciuta.</a:t>
            </a:r>
          </a:p>
          <a:p>
            <a:pPr>
              <a:buNone/>
            </a:pPr>
            <a:endParaRPr lang="it-IT" sz="2400" dirty="0" smtClean="0"/>
          </a:p>
          <a:p>
            <a:endParaRPr lang="it-IT" sz="1200" dirty="0" smtClean="0"/>
          </a:p>
        </p:txBody>
      </p:sp>
      <p:sp>
        <p:nvSpPr>
          <p:cNvPr id="2" name="Titolo 1"/>
          <p:cNvSpPr>
            <a:spLocks noGrp="1"/>
          </p:cNvSpPr>
          <p:nvPr>
            <p:ph type="title"/>
          </p:nvPr>
        </p:nvSpPr>
        <p:spPr/>
        <p:txBody>
          <a:bodyPr/>
          <a:lstStyle/>
          <a:p>
            <a:pPr algn="ctr"/>
            <a:r>
              <a:rPr lang="it-IT" dirty="0" smtClean="0"/>
              <a:t>Studiare all’estero con </a:t>
            </a:r>
            <a:r>
              <a:rPr lang="it-IT" dirty="0" err="1" smtClean="0"/>
              <a:t>Erasmus</a:t>
            </a:r>
            <a:endParaRPr lang="it-IT"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fontScale="85000" lnSpcReduction="20000"/>
          </a:bodyPr>
          <a:lstStyle/>
          <a:p>
            <a:r>
              <a:rPr lang="it-IT" sz="2800" b="1" dirty="0" smtClean="0"/>
              <a:t>Come iniziare</a:t>
            </a:r>
            <a:endParaRPr lang="it-IT" sz="2800" dirty="0" smtClean="0"/>
          </a:p>
          <a:p>
            <a:pPr>
              <a:buNone/>
            </a:pPr>
            <a:r>
              <a:rPr lang="it-IT" sz="2800" dirty="0" smtClean="0"/>
              <a:t>Contattate l’ufficio internazionale o l’ufficio ERASMUS della vostra università per ottenere informazioni su offerte specifiche, sulla procedura di selezione e sul sostegno finanziario. </a:t>
            </a:r>
          </a:p>
          <a:p>
            <a:endParaRPr lang="it-IT" sz="2800" dirty="0" smtClean="0"/>
          </a:p>
          <a:p>
            <a:r>
              <a:rPr lang="it-IT" sz="2800" b="1" dirty="0" smtClean="0"/>
              <a:t>Durante il vostro anno ERASMUS</a:t>
            </a:r>
            <a:endParaRPr lang="it-IT" sz="2800" dirty="0" smtClean="0"/>
          </a:p>
          <a:p>
            <a:pPr>
              <a:buNone/>
            </a:pPr>
            <a:r>
              <a:rPr lang="it-IT" sz="2800" dirty="0" smtClean="0"/>
              <a:t>Oltre a trascorrere gran parte del tempo a seguire corsi e a familiarizzarvi con un sistema universitario diverso, incontrerete gli altri studenti ERASMUS e potrete immergervi in un'altra cultura. La </a:t>
            </a:r>
            <a:r>
              <a:rPr lang="it-IT" sz="2800" dirty="0" smtClean="0">
                <a:hlinkClick r:id="rId2"/>
              </a:rPr>
              <a:t>rete degli studenti ERASMUS</a:t>
            </a:r>
            <a:r>
              <a:rPr lang="it-IT" sz="2800" dirty="0" smtClean="0"/>
              <a:t> può aiutarvi in questo senso. Vi basta trovare la rappresentanza più vicina e consultarne il programma.</a:t>
            </a:r>
          </a:p>
          <a:p>
            <a:endParaRPr lang="it-IT" dirty="0"/>
          </a:p>
        </p:txBody>
      </p:sp>
      <p:sp>
        <p:nvSpPr>
          <p:cNvPr id="3" name="Titolo 2"/>
          <p:cNvSpPr>
            <a:spLocks noGrp="1"/>
          </p:cNvSpPr>
          <p:nvPr>
            <p:ph type="title"/>
          </p:nvPr>
        </p:nvSpPr>
        <p:spPr/>
        <p:txBody>
          <a:bodyPr/>
          <a:lstStyle/>
          <a:p>
            <a:pPr algn="ctr"/>
            <a:r>
              <a:rPr lang="it-IT" dirty="0" smtClean="0"/>
              <a:t>Studiare all’estero con </a:t>
            </a:r>
            <a:r>
              <a:rPr lang="it-IT" dirty="0" err="1" smtClean="0"/>
              <a:t>Erasmus</a:t>
            </a:r>
            <a:endParaRPr lang="it-IT"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r>
              <a:rPr lang="it-IT" sz="2000" dirty="0" smtClean="0"/>
              <a:t>È una delle forme più comuni di soggiorno scolastico all'estero: sarete ospitati da una famiglia del luogo e frequenterete la scuola per </a:t>
            </a:r>
            <a:r>
              <a:rPr lang="it-IT" sz="2000" b="1" dirty="0" smtClean="0"/>
              <a:t>3-12 mesi</a:t>
            </a:r>
            <a:r>
              <a:rPr lang="it-IT" sz="2000" dirty="0" smtClean="0"/>
              <a:t>.</a:t>
            </a:r>
          </a:p>
          <a:p>
            <a:r>
              <a:rPr lang="it-IT" sz="2000" dirty="0" smtClean="0"/>
              <a:t>In sintesi:</a:t>
            </a:r>
          </a:p>
          <a:p>
            <a:r>
              <a:rPr lang="it-IT" sz="2000" dirty="0" smtClean="0"/>
              <a:t>La maggior parte degli allievi soggiorna in famiglia. In alcuni casi si può soggiornare in collegio, ma solitamente costa di più.</a:t>
            </a:r>
          </a:p>
          <a:p>
            <a:r>
              <a:rPr lang="it-IT" sz="2000" dirty="0" smtClean="0"/>
              <a:t>La maggiore parte degli scambi si fa tra alunni dai 15 ai 18 anni.</a:t>
            </a:r>
          </a:p>
          <a:p>
            <a:r>
              <a:rPr lang="it-IT" sz="2000" b="1" dirty="0" smtClean="0"/>
              <a:t>Organizzazioni e associazioni specializzate possono  aiutarvi a preparare il vostro soggiorno individuale.</a:t>
            </a:r>
          </a:p>
          <a:p>
            <a:r>
              <a:rPr lang="it-IT" sz="2000" dirty="0" smtClean="0"/>
              <a:t>Vi consigliamo di pianificare il soggiorno con almeno un anno in anticipo. I costi variano notevolmente e lo stesso vale per i servizi. </a:t>
            </a:r>
            <a:r>
              <a:rPr lang="it-IT" sz="2000" b="1" dirty="0" smtClean="0"/>
              <a:t>Nella maggior parte dei casi tutti i costi sono a carico vostro e della vostra famiglia.</a:t>
            </a:r>
            <a:endParaRPr lang="it-IT" sz="2000" dirty="0"/>
          </a:p>
        </p:txBody>
      </p:sp>
      <p:sp>
        <p:nvSpPr>
          <p:cNvPr id="2" name="Titolo 1"/>
          <p:cNvSpPr>
            <a:spLocks noGrp="1"/>
          </p:cNvSpPr>
          <p:nvPr>
            <p:ph type="title"/>
          </p:nvPr>
        </p:nvSpPr>
        <p:spPr/>
        <p:txBody>
          <a:bodyPr/>
          <a:lstStyle/>
          <a:p>
            <a:pPr algn="ctr"/>
            <a:r>
              <a:rPr lang="it-IT" sz="3200" dirty="0" smtClean="0"/>
              <a:t>Scambi tra studenti soggiorni individuali</a:t>
            </a:r>
            <a:endParaRPr lang="it-IT" sz="3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endParaRPr lang="it-IT" sz="4400" dirty="0" smtClean="0"/>
          </a:p>
          <a:p>
            <a:pPr algn="ctr"/>
            <a:r>
              <a:rPr lang="it-IT" sz="4400" dirty="0" smtClean="0"/>
              <a:t>Perché si dovrebbe soggiornare o lavorare altrove?</a:t>
            </a:r>
          </a:p>
          <a:p>
            <a:endParaRPr lang="it-IT" dirty="0"/>
          </a:p>
        </p:txBody>
      </p:sp>
      <p:sp>
        <p:nvSpPr>
          <p:cNvPr id="2" name="Titolo 1"/>
          <p:cNvSpPr>
            <a:spLocks noGrp="1"/>
          </p:cNvSpPr>
          <p:nvPr>
            <p:ph type="title"/>
          </p:nvPr>
        </p:nvSpPr>
        <p:spPr/>
        <p:txBody>
          <a:bodyPr>
            <a:normAutofit/>
          </a:bodyPr>
          <a:lstStyle/>
          <a:p>
            <a:pPr algn="ctr"/>
            <a:r>
              <a:rPr lang="it-IT" sz="4800" b="1" dirty="0" smtClean="0"/>
              <a:t>Una domanda</a:t>
            </a:r>
            <a:endParaRPr lang="it-IT" sz="4800" b="1"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552" y="1484784"/>
            <a:ext cx="8229600" cy="4525963"/>
          </a:xfrm>
        </p:spPr>
        <p:txBody>
          <a:bodyPr/>
          <a:lstStyle/>
          <a:p>
            <a:r>
              <a:rPr lang="it-IT" sz="1800" dirty="0" smtClean="0"/>
              <a:t>Gli scambi scolastici, ossia gli scambi di visite tra gruppi di alunni di paesi diversi, sono di solito organizzati da scuole partner o città gemellate. La maggior parte degli scambi è piuttosto breve e dura </a:t>
            </a:r>
            <a:r>
              <a:rPr lang="it-IT" sz="1800" b="1" dirty="0" smtClean="0"/>
              <a:t>da 1 settimana a un mese</a:t>
            </a:r>
            <a:r>
              <a:rPr lang="it-IT" sz="1800" dirty="0" smtClean="0"/>
              <a:t>.</a:t>
            </a:r>
          </a:p>
          <a:p>
            <a:pPr>
              <a:buNone/>
            </a:pPr>
            <a:r>
              <a:rPr lang="it-IT" sz="1800" dirty="0" smtClean="0"/>
              <a:t> </a:t>
            </a:r>
          </a:p>
          <a:p>
            <a:r>
              <a:rPr lang="it-IT" sz="1800" dirty="0" smtClean="0"/>
              <a:t>Se siete interessati, la vostra scuola o il vostro comune dovrebbero essere in grado di dirvi se esiste un programma al quale potete partecipare. In caso contrario, chiedete loro di informarsi sui finanziamenti offerti dall’UE, ad esempio attraverso il programma </a:t>
            </a:r>
            <a:r>
              <a:rPr lang="it-IT" sz="1800" b="1" dirty="0" err="1" smtClean="0"/>
              <a:t>Comenius</a:t>
            </a:r>
            <a:r>
              <a:rPr lang="it-IT" sz="1800" dirty="0" smtClean="0"/>
              <a:t>, il programma </a:t>
            </a:r>
            <a:r>
              <a:rPr lang="it-IT" sz="1800" b="1" dirty="0" err="1" smtClean="0"/>
              <a:t>Gruntvig</a:t>
            </a:r>
            <a:r>
              <a:rPr lang="it-IT" sz="1800" b="1" dirty="0" smtClean="0"/>
              <a:t> </a:t>
            </a:r>
            <a:r>
              <a:rPr lang="it-IT" sz="1800" dirty="0" smtClean="0"/>
              <a:t>o il programma </a:t>
            </a:r>
            <a:r>
              <a:rPr lang="it-IT" sz="1800" b="1" dirty="0" smtClean="0"/>
              <a:t>Europa per i cittadini.</a:t>
            </a:r>
          </a:p>
          <a:p>
            <a:pPr>
              <a:buNone/>
            </a:pPr>
            <a:endParaRPr lang="it-IT" sz="1800" dirty="0" smtClean="0"/>
          </a:p>
          <a:p>
            <a:r>
              <a:rPr lang="it-IT" sz="1800" dirty="0" smtClean="0"/>
              <a:t>Infine, </a:t>
            </a:r>
            <a:r>
              <a:rPr lang="it-IT" sz="1800" b="1" dirty="0" smtClean="0"/>
              <a:t>informate la vostra scuola</a:t>
            </a:r>
            <a:r>
              <a:rPr lang="it-IT" sz="1800" dirty="0" smtClean="0"/>
              <a:t> con largo anticipo per verificare se otterrete dei crediti per il soggiorno di studio all'estero.  </a:t>
            </a:r>
            <a:r>
              <a:rPr lang="it-IT" sz="1800" i="1" dirty="0" smtClean="0"/>
              <a:t>Ricordatevi che alcune scuole possono farvi ripetere l' anno.</a:t>
            </a:r>
            <a:endParaRPr lang="it-IT" sz="1800" dirty="0" smtClean="0"/>
          </a:p>
          <a:p>
            <a:endParaRPr lang="it-IT" sz="1800" dirty="0"/>
          </a:p>
        </p:txBody>
      </p:sp>
      <p:sp>
        <p:nvSpPr>
          <p:cNvPr id="2" name="Titolo 1"/>
          <p:cNvSpPr>
            <a:spLocks noGrp="1"/>
          </p:cNvSpPr>
          <p:nvPr>
            <p:ph type="title"/>
          </p:nvPr>
        </p:nvSpPr>
        <p:spPr/>
        <p:txBody>
          <a:bodyPr/>
          <a:lstStyle/>
          <a:p>
            <a:pPr algn="ctr"/>
            <a:r>
              <a:rPr lang="it-IT" sz="3200" dirty="0" smtClean="0"/>
              <a:t>Scambi tra studenti: soggiorni di gruppo</a:t>
            </a:r>
            <a:endParaRPr lang="it-IT" sz="32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r>
              <a:rPr lang="it-IT" b="1" dirty="0" smtClean="0"/>
              <a:t>Se vi siete appena laureati o avete già una qualche esperienza di lavoro nel vostro paese, potete avviare una carriera ovunque in Europa – se siete disposti a trasferirvi all’estero.</a:t>
            </a:r>
          </a:p>
          <a:p>
            <a:pPr algn="ctr">
              <a:buNone/>
            </a:pPr>
            <a:endParaRPr lang="it-IT" dirty="0" smtClean="0"/>
          </a:p>
          <a:p>
            <a:pPr algn="ctr"/>
            <a:r>
              <a:rPr lang="it-IT" dirty="0" smtClean="0"/>
              <a:t>Ovviamente, la prima cosa da fare è contattare le </a:t>
            </a:r>
            <a:r>
              <a:rPr lang="it-IT" dirty="0" smtClean="0">
                <a:hlinkClick r:id="rId2"/>
              </a:rPr>
              <a:t>amministrazioni nazionali del lavoro</a:t>
            </a:r>
            <a:r>
              <a:rPr lang="it-IT" dirty="0" smtClean="0"/>
              <a:t>.</a:t>
            </a:r>
            <a:endParaRPr lang="it-IT" dirty="0"/>
          </a:p>
        </p:txBody>
      </p:sp>
      <p:sp>
        <p:nvSpPr>
          <p:cNvPr id="2" name="Titolo 1"/>
          <p:cNvSpPr>
            <a:spLocks noGrp="1"/>
          </p:cNvSpPr>
          <p:nvPr>
            <p:ph type="title"/>
          </p:nvPr>
        </p:nvSpPr>
        <p:spPr/>
        <p:txBody>
          <a:bodyPr/>
          <a:lstStyle/>
          <a:p>
            <a:pPr algn="ctr"/>
            <a:r>
              <a:rPr lang="it-IT" dirty="0" smtClean="0"/>
              <a:t>Occupazione</a:t>
            </a:r>
            <a:endParaRPr lang="it-IT"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Autofit/>
          </a:bodyPr>
          <a:lstStyle/>
          <a:p>
            <a:r>
              <a:rPr lang="it-IT" sz="2000" b="1" dirty="0" smtClean="0"/>
              <a:t>Dove posso lavorare?</a:t>
            </a:r>
            <a:endParaRPr lang="it-IT" sz="2000" dirty="0" smtClean="0"/>
          </a:p>
          <a:p>
            <a:pPr>
              <a:buNone/>
            </a:pPr>
            <a:r>
              <a:rPr lang="it-IT" sz="2000" dirty="0" smtClean="0"/>
              <a:t>In quanto cittadini dell'UE avete diritto a lavorare senza bisogno di un permesso di lavoro in </a:t>
            </a:r>
            <a:r>
              <a:rPr lang="it-IT" sz="2000" dirty="0" err="1" smtClean="0"/>
              <a:t>qualsiasi</a:t>
            </a:r>
            <a:r>
              <a:rPr lang="it-IT" sz="2000" dirty="0" err="1" smtClean="0">
                <a:hlinkClick r:id="rId2"/>
              </a:rPr>
              <a:t>paese</a:t>
            </a:r>
            <a:r>
              <a:rPr lang="it-IT" sz="2000" dirty="0" smtClean="0">
                <a:hlinkClick r:id="rId2"/>
              </a:rPr>
              <a:t> dell'UE</a:t>
            </a:r>
            <a:r>
              <a:rPr lang="it-IT" sz="2000" dirty="0" smtClean="0"/>
              <a:t>, nonché in Islanda, Liechtenstein, Norvegia e Svizzera.</a:t>
            </a:r>
          </a:p>
          <a:p>
            <a:pPr>
              <a:buNone/>
            </a:pPr>
            <a:r>
              <a:rPr lang="it-IT" sz="2000" dirty="0" smtClean="0"/>
              <a:t>Tuttavia, vi sono sempre determinate </a:t>
            </a:r>
            <a:r>
              <a:rPr lang="it-IT" sz="2000" dirty="0" smtClean="0">
                <a:hlinkClick r:id="rId3"/>
              </a:rPr>
              <a:t>condizioni da tener presenti</a:t>
            </a:r>
            <a:r>
              <a:rPr lang="it-IT" sz="2000" dirty="0" smtClean="0"/>
              <a:t> quando si lavora o soggiorna all'estero.</a:t>
            </a:r>
          </a:p>
          <a:p>
            <a:pPr>
              <a:buNone/>
            </a:pPr>
            <a:r>
              <a:rPr lang="it-IT" sz="2000" dirty="0" smtClean="0"/>
              <a:t> </a:t>
            </a:r>
          </a:p>
          <a:p>
            <a:pPr>
              <a:buNone/>
            </a:pPr>
            <a:r>
              <a:rPr lang="it-IT" sz="2000" b="1" dirty="0" smtClean="0"/>
              <a:t>Differenze tra i paesi</a:t>
            </a:r>
            <a:r>
              <a:rPr lang="it-IT" sz="2000" dirty="0" smtClean="0"/>
              <a:t>. </a:t>
            </a:r>
          </a:p>
          <a:p>
            <a:pPr>
              <a:buNone/>
            </a:pPr>
            <a:r>
              <a:rPr lang="it-IT" sz="2000" dirty="0" smtClean="0"/>
              <a:t>Quando vi candidate per un posto, informatevi sulle differenze fra i paesi, ad esempio in materia di </a:t>
            </a:r>
            <a:r>
              <a:rPr lang="it-IT" sz="2000" dirty="0" smtClean="0">
                <a:hlinkClick r:id="rId4"/>
              </a:rPr>
              <a:t>pratiche di assunzione</a:t>
            </a:r>
            <a:r>
              <a:rPr lang="it-IT" sz="2000" dirty="0" smtClean="0"/>
              <a:t>. Cercare lavoro in un altro paese non vuol dire solo tradurre il proprio </a:t>
            </a:r>
            <a:r>
              <a:rPr lang="it-IT" sz="2000" dirty="0" err="1" smtClean="0"/>
              <a:t>CV</a:t>
            </a:r>
            <a:r>
              <a:rPr lang="it-IT" sz="2000" dirty="0" smtClean="0"/>
              <a:t>.</a:t>
            </a:r>
          </a:p>
          <a:p>
            <a:pPr>
              <a:buNone/>
            </a:pPr>
            <a:r>
              <a:rPr lang="it-IT" sz="2000" dirty="0" smtClean="0"/>
              <a:t>Date un occhiata a: </a:t>
            </a:r>
          </a:p>
          <a:p>
            <a:r>
              <a:rPr lang="it-IT" sz="2000" dirty="0" smtClean="0">
                <a:hlinkClick r:id="rId5"/>
              </a:rPr>
              <a:t>http://www.internationalstudent.com/</a:t>
            </a:r>
            <a:r>
              <a:rPr lang="it-IT" sz="2000" dirty="0" err="1" smtClean="0">
                <a:hlinkClick r:id="rId5"/>
              </a:rPr>
              <a:t>jobsearch</a:t>
            </a:r>
            <a:r>
              <a:rPr lang="it-IT" sz="2000" dirty="0" smtClean="0">
                <a:hlinkClick r:id="rId5"/>
              </a:rPr>
              <a:t>/</a:t>
            </a:r>
            <a:r>
              <a:rPr lang="it-IT" sz="2000" dirty="0" err="1" smtClean="0">
                <a:hlinkClick r:id="rId5"/>
              </a:rPr>
              <a:t>europe_article</a:t>
            </a:r>
            <a:r>
              <a:rPr lang="it-IT" sz="2000" dirty="0" smtClean="0">
                <a:hlinkClick r:id="rId5"/>
              </a:rPr>
              <a:t>/</a:t>
            </a:r>
            <a:endParaRPr lang="it-IT" sz="2000" dirty="0" smtClean="0"/>
          </a:p>
          <a:p>
            <a:endParaRPr lang="it-IT" sz="2000" dirty="0"/>
          </a:p>
        </p:txBody>
      </p:sp>
      <p:sp>
        <p:nvSpPr>
          <p:cNvPr id="2" name="Titolo 1"/>
          <p:cNvSpPr>
            <a:spLocks noGrp="1"/>
          </p:cNvSpPr>
          <p:nvPr>
            <p:ph type="title"/>
          </p:nvPr>
        </p:nvSpPr>
        <p:spPr/>
        <p:txBody>
          <a:bodyPr/>
          <a:lstStyle/>
          <a:p>
            <a:pPr algn="ctr"/>
            <a:r>
              <a:rPr lang="it-IT" dirty="0" smtClean="0"/>
              <a:t>Occupazione</a:t>
            </a:r>
            <a:endParaRPr lang="it-IT"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Autofit/>
          </a:bodyPr>
          <a:lstStyle/>
          <a:p>
            <a:pPr algn="ctr" fontAlgn="base">
              <a:buNone/>
            </a:pPr>
            <a:r>
              <a:rPr lang="it-IT" sz="2400" b="1" dirty="0" smtClean="0"/>
              <a:t>Le vacanze possono essere un'ottima opportunità per investire nel vostro futuro professionale e sviluppare le vostre competenze, guadagnandoci anche un po’. </a:t>
            </a:r>
          </a:p>
          <a:p>
            <a:pPr algn="ctr" fontAlgn="base">
              <a:buNone/>
            </a:pPr>
            <a:endParaRPr lang="it-IT" sz="2400" b="1" dirty="0" smtClean="0"/>
          </a:p>
          <a:p>
            <a:pPr algn="ctr" fontAlgn="base">
              <a:buNone/>
            </a:pPr>
            <a:r>
              <a:rPr lang="it-IT" sz="2400" b="1" dirty="0" smtClean="0"/>
              <a:t>Dove cercare?</a:t>
            </a:r>
          </a:p>
          <a:p>
            <a:pPr algn="ctr" fontAlgn="base">
              <a:buNone/>
            </a:pPr>
            <a:endParaRPr lang="it-IT" sz="2800" dirty="0" smtClean="0"/>
          </a:p>
          <a:p>
            <a:pPr algn="ctr" fontAlgn="base"/>
            <a:r>
              <a:rPr lang="it-IT" sz="2800" b="1" dirty="0" err="1" smtClean="0">
                <a:hlinkClick r:id="rId2"/>
              </a:rPr>
              <a:t>Picking</a:t>
            </a:r>
            <a:r>
              <a:rPr lang="it-IT" sz="2800" b="1" dirty="0" smtClean="0">
                <a:hlinkClick r:id="rId2"/>
              </a:rPr>
              <a:t> Jobs</a:t>
            </a:r>
            <a:r>
              <a:rPr lang="it-IT" sz="2800" dirty="0" smtClean="0"/>
              <a:t> – lavori stagionali (vendemmia) in tutto il mondo</a:t>
            </a:r>
          </a:p>
          <a:p>
            <a:pPr algn="ctr" fontAlgn="base"/>
            <a:r>
              <a:rPr lang="it-IT" sz="2800" b="1" dirty="0" err="1" smtClean="0">
                <a:hlinkClick r:id="rId3"/>
              </a:rPr>
              <a:t>Season</a:t>
            </a:r>
            <a:r>
              <a:rPr lang="it-IT" sz="2800" b="1" dirty="0" smtClean="0">
                <a:hlinkClick r:id="rId3"/>
              </a:rPr>
              <a:t> </a:t>
            </a:r>
            <a:r>
              <a:rPr lang="it-IT" sz="2800" b="1" dirty="0" err="1" smtClean="0">
                <a:hlinkClick r:id="rId3"/>
              </a:rPr>
              <a:t>Workers</a:t>
            </a:r>
            <a:r>
              <a:rPr lang="it-IT" sz="2800" b="1" dirty="0" smtClean="0"/>
              <a:t> (lavori stagionali)</a:t>
            </a:r>
            <a:endParaRPr lang="it-IT" sz="2800" dirty="0" smtClean="0"/>
          </a:p>
          <a:p>
            <a:pPr algn="ctr" fontAlgn="base"/>
            <a:r>
              <a:rPr lang="it-IT" sz="2800" b="1" dirty="0" smtClean="0">
                <a:hlinkClick r:id="rId4"/>
              </a:rPr>
              <a:t>Lavori estivi in Europa e nel mondo</a:t>
            </a:r>
            <a:endParaRPr lang="it-IT" sz="2800" dirty="0" smtClean="0"/>
          </a:p>
          <a:p>
            <a:pPr algn="ctr">
              <a:buNone/>
            </a:pPr>
            <a:endParaRPr lang="it-IT" sz="2800" dirty="0" smtClean="0"/>
          </a:p>
          <a:p>
            <a:endParaRPr lang="it-IT" sz="2000" dirty="0"/>
          </a:p>
        </p:txBody>
      </p:sp>
      <p:sp>
        <p:nvSpPr>
          <p:cNvPr id="2" name="Titolo 1"/>
          <p:cNvSpPr>
            <a:spLocks noGrp="1"/>
          </p:cNvSpPr>
          <p:nvPr>
            <p:ph type="title"/>
          </p:nvPr>
        </p:nvSpPr>
        <p:spPr/>
        <p:txBody>
          <a:bodyPr/>
          <a:lstStyle/>
          <a:p>
            <a:pPr algn="ctr"/>
            <a:r>
              <a:rPr lang="it-IT" dirty="0" smtClean="0"/>
              <a:t>Occupazione: un lavoretto estivo?</a:t>
            </a: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lnSpcReduction="10000"/>
          </a:bodyPr>
          <a:lstStyle/>
          <a:p>
            <a:pPr algn="ctr"/>
            <a:r>
              <a:rPr lang="it-IT" sz="2000" dirty="0" smtClean="0"/>
              <a:t>Durano da 3 mesi a un anno e vi si partecipa solitamente dopo la laurea e prima di iniziare a lavorare. In alcuni casi, tuttavia, sono parte integrante del corso di laurea.</a:t>
            </a:r>
          </a:p>
          <a:p>
            <a:pPr algn="ctr"/>
            <a:r>
              <a:rPr lang="it-IT" sz="2000" dirty="0" smtClean="0"/>
              <a:t>Avrete la possibilità di applicare le conoscenze acquisite durante gli studi in un vero ambiente di lavoro. Tutti i tirocini dovrebbero darvi l'opportunità di conoscere un mestiere, un settore industriale o un ambito professionale e </a:t>
            </a:r>
            <a:r>
              <a:rPr lang="it-IT" sz="2000" b="1" dirty="0" smtClean="0"/>
              <a:t>basarsi chiaramente</a:t>
            </a:r>
            <a:r>
              <a:rPr lang="it-IT" sz="2000" dirty="0" smtClean="0"/>
              <a:t> su un </a:t>
            </a:r>
            <a:r>
              <a:rPr lang="it-IT" sz="2000" b="1" dirty="0" smtClean="0"/>
              <a:t>progetto specifico</a:t>
            </a:r>
            <a:r>
              <a:rPr lang="it-IT" sz="2000" dirty="0" smtClean="0"/>
              <a:t> che dovrete completare. Le vostre mansioni e i previsti risultati dell'apprendimento dovrebbero essere stabiliti in un </a:t>
            </a:r>
            <a:r>
              <a:rPr lang="it-IT" sz="2000" b="1" dirty="0" smtClean="0"/>
              <a:t>accordo scritto di tirocinio</a:t>
            </a:r>
            <a:r>
              <a:rPr lang="it-IT" sz="2000" dirty="0" smtClean="0"/>
              <a:t>.</a:t>
            </a:r>
          </a:p>
          <a:p>
            <a:pPr algn="ctr"/>
            <a:r>
              <a:rPr lang="it-IT" sz="2000" dirty="0" smtClean="0"/>
              <a:t> Esistono numerose opportunità di tirocini all’estero, in Europa e altrove, presso organizzazioni internazionali, istituzioni pubbliche o imprese private. </a:t>
            </a:r>
          </a:p>
          <a:p>
            <a:pPr algn="ctr"/>
            <a:r>
              <a:rPr lang="it-IT" sz="2000" dirty="0" smtClean="0">
                <a:hlinkClick r:id="rId2"/>
              </a:rPr>
              <a:t>http://eurodesk.eu/edesk/</a:t>
            </a:r>
            <a:endParaRPr lang="it-IT" sz="2000" dirty="0"/>
          </a:p>
        </p:txBody>
      </p:sp>
      <p:sp>
        <p:nvSpPr>
          <p:cNvPr id="2" name="Titolo 1"/>
          <p:cNvSpPr>
            <a:spLocks noGrp="1"/>
          </p:cNvSpPr>
          <p:nvPr>
            <p:ph type="title"/>
          </p:nvPr>
        </p:nvSpPr>
        <p:spPr/>
        <p:txBody>
          <a:bodyPr/>
          <a:lstStyle/>
          <a:p>
            <a:pPr algn="ctr"/>
            <a:r>
              <a:rPr lang="it-IT" dirty="0" smtClean="0"/>
              <a:t>Tirocini</a:t>
            </a:r>
            <a:endParaRPr lang="it-IT"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endParaRPr lang="it-IT" dirty="0" smtClean="0"/>
          </a:p>
          <a:p>
            <a:pPr algn="ctr"/>
            <a:endParaRPr lang="it-IT" dirty="0" smtClean="0"/>
          </a:p>
          <a:p>
            <a:pPr algn="ctr">
              <a:buNone/>
            </a:pPr>
            <a:r>
              <a:rPr lang="it-IT" b="1" dirty="0" smtClean="0"/>
              <a:t>EURES</a:t>
            </a:r>
          </a:p>
          <a:p>
            <a:pPr algn="ctr"/>
            <a:r>
              <a:rPr lang="it-IT" dirty="0" smtClean="0"/>
              <a:t>La rete </a:t>
            </a:r>
            <a:r>
              <a:rPr lang="it-IT" dirty="0" err="1" smtClean="0"/>
              <a:t>Eures</a:t>
            </a:r>
            <a:r>
              <a:rPr lang="it-IT" dirty="0" smtClean="0"/>
              <a:t> è il network europeo dei servizi per l’impiego, coordinato dalla Commissione europea, al quale partecipano anche i sindacati e le organizzazioni dei datori di lavoro. </a:t>
            </a:r>
            <a:endParaRPr lang="it-IT" dirty="0"/>
          </a:p>
        </p:txBody>
      </p:sp>
      <p:sp>
        <p:nvSpPr>
          <p:cNvPr id="2" name="Titolo 1"/>
          <p:cNvSpPr>
            <a:spLocks noGrp="1"/>
          </p:cNvSpPr>
          <p:nvPr>
            <p:ph type="title"/>
          </p:nvPr>
        </p:nvSpPr>
        <p:spPr/>
        <p:txBody>
          <a:bodyPr/>
          <a:lstStyle/>
          <a:p>
            <a:pPr algn="ctr"/>
            <a:r>
              <a:rPr lang="it-IT" dirty="0" smtClean="0"/>
              <a:t>Occupazione</a:t>
            </a:r>
            <a:endParaRPr lang="it-IT"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endParaRPr lang="it-IT" dirty="0" smtClean="0">
              <a:hlinkClick r:id="rId2"/>
            </a:endParaRPr>
          </a:p>
          <a:p>
            <a:endParaRPr lang="it-IT" dirty="0" smtClean="0">
              <a:hlinkClick r:id="rId2"/>
            </a:endParaRPr>
          </a:p>
          <a:p>
            <a:pPr algn="ctr"/>
            <a:r>
              <a:rPr lang="it-IT" sz="3200" dirty="0" smtClean="0">
                <a:hlinkClick r:id="rId2"/>
              </a:rPr>
              <a:t>EURES</a:t>
            </a:r>
            <a:r>
              <a:rPr lang="it-IT" sz="3200" dirty="0" smtClean="0"/>
              <a:t>, il portale europeo della mobilità professionale, contiene alcuni consigli utili sulle </a:t>
            </a:r>
            <a:r>
              <a:rPr lang="it-IT" sz="3200" dirty="0" smtClean="0">
                <a:hlinkClick r:id="rId3"/>
              </a:rPr>
              <a:t>6 tappe più importanti</a:t>
            </a:r>
            <a:r>
              <a:rPr lang="it-IT" sz="3200" dirty="0" smtClean="0"/>
              <a:t> per trovare lavoro all'estero – dalla ricerca del posto vacante allo stabilimento nel nuovo paese di accoglienza.</a:t>
            </a:r>
          </a:p>
          <a:p>
            <a:endParaRPr lang="it-IT" dirty="0"/>
          </a:p>
        </p:txBody>
      </p:sp>
      <p:sp>
        <p:nvSpPr>
          <p:cNvPr id="2" name="Titolo 1"/>
          <p:cNvSpPr>
            <a:spLocks noGrp="1"/>
          </p:cNvSpPr>
          <p:nvPr>
            <p:ph type="title"/>
          </p:nvPr>
        </p:nvSpPr>
        <p:spPr/>
        <p:txBody>
          <a:bodyPr/>
          <a:lstStyle/>
          <a:p>
            <a:pPr algn="ctr"/>
            <a:r>
              <a:rPr lang="it-IT" dirty="0" smtClean="0"/>
              <a:t>Occupazione</a:t>
            </a:r>
            <a:endParaRPr lang="it-IT"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endParaRPr lang="it-IT" dirty="0" smtClean="0"/>
          </a:p>
          <a:p>
            <a:pPr algn="ctr"/>
            <a:r>
              <a:rPr lang="it-IT" dirty="0" smtClean="0"/>
              <a:t>La rete </a:t>
            </a:r>
            <a:r>
              <a:rPr lang="it-IT" dirty="0" err="1" smtClean="0"/>
              <a:t>Eures</a:t>
            </a:r>
            <a:r>
              <a:rPr lang="it-IT" dirty="0" smtClean="0"/>
              <a:t> Italia è una rete composta da 59 consulenti (</a:t>
            </a:r>
            <a:r>
              <a:rPr lang="it-IT" dirty="0" err="1" smtClean="0"/>
              <a:t>Eures</a:t>
            </a:r>
            <a:r>
              <a:rPr lang="it-IT" dirty="0" smtClean="0"/>
              <a:t> </a:t>
            </a:r>
            <a:r>
              <a:rPr lang="it-IT" dirty="0" err="1" smtClean="0"/>
              <a:t>Advisers</a:t>
            </a:r>
            <a:r>
              <a:rPr lang="it-IT" dirty="0" smtClean="0"/>
              <a:t>) e circa 400 Referenti, dislocati su tutto il territorio nazionale presso i servizi per l’impiego e gli uffici del lavoro delle regioni e delle province, un network guidato dal Coordinamento Nazionale, istituito presso il Ministero del Lavoro.</a:t>
            </a:r>
          </a:p>
          <a:p>
            <a:endParaRPr lang="it-IT" dirty="0"/>
          </a:p>
        </p:txBody>
      </p:sp>
      <p:sp>
        <p:nvSpPr>
          <p:cNvPr id="2" name="Titolo 1"/>
          <p:cNvSpPr>
            <a:spLocks noGrp="1"/>
          </p:cNvSpPr>
          <p:nvPr>
            <p:ph type="title"/>
          </p:nvPr>
        </p:nvSpPr>
        <p:spPr/>
        <p:txBody>
          <a:bodyPr/>
          <a:lstStyle/>
          <a:p>
            <a:pPr algn="ctr"/>
            <a:r>
              <a:rPr lang="it-IT" dirty="0" smtClean="0"/>
              <a:t>Come è organizzato?</a:t>
            </a:r>
            <a:endParaRPr lang="it-IT"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endParaRPr lang="it-IT" dirty="0" smtClean="0"/>
          </a:p>
          <a:p>
            <a:pPr algn="ctr"/>
            <a:endParaRPr lang="it-IT" dirty="0" smtClean="0"/>
          </a:p>
          <a:p>
            <a:pPr algn="ctr"/>
            <a:r>
              <a:rPr lang="it-IT" dirty="0" smtClean="0"/>
              <a:t>Bisogna inserire inserisci il vostro </a:t>
            </a:r>
            <a:r>
              <a:rPr lang="it-IT" dirty="0" err="1" smtClean="0"/>
              <a:t>CV</a:t>
            </a:r>
            <a:r>
              <a:rPr lang="it-IT" dirty="0" smtClean="0"/>
              <a:t> e con “Cerca sportello” puoi trovare l’</a:t>
            </a:r>
            <a:r>
              <a:rPr lang="it-IT" dirty="0" err="1" smtClean="0"/>
              <a:t>Adviser</a:t>
            </a:r>
            <a:r>
              <a:rPr lang="it-IT" dirty="0" smtClean="0"/>
              <a:t> più vicino a te!</a:t>
            </a:r>
            <a:endParaRPr lang="it-IT" dirty="0"/>
          </a:p>
        </p:txBody>
      </p:sp>
      <p:sp>
        <p:nvSpPr>
          <p:cNvPr id="2" name="Titolo 1"/>
          <p:cNvSpPr>
            <a:spLocks noGrp="1"/>
          </p:cNvSpPr>
          <p:nvPr>
            <p:ph type="title"/>
          </p:nvPr>
        </p:nvSpPr>
        <p:spPr/>
        <p:txBody>
          <a:bodyPr/>
          <a:lstStyle/>
          <a:p>
            <a:pPr algn="ctr"/>
            <a:r>
              <a:rPr lang="it-IT" dirty="0" smtClean="0"/>
              <a:t>Concretamente?</a:t>
            </a:r>
            <a:endParaRPr lang="it-IT"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endParaRPr lang="it-IT" sz="2800" dirty="0" smtClean="0"/>
          </a:p>
          <a:p>
            <a:r>
              <a:rPr lang="it-IT" sz="2800" dirty="0" smtClean="0"/>
              <a:t>Link Europeo </a:t>
            </a:r>
            <a:r>
              <a:rPr lang="it-IT" sz="2800" u="sng" dirty="0" smtClean="0">
                <a:hlinkClick r:id="rId2"/>
              </a:rPr>
              <a:t>https://ec.europa.eu/eures/home.jsp?lang=it</a:t>
            </a:r>
            <a:endParaRPr lang="it-IT" sz="2800" dirty="0" smtClean="0"/>
          </a:p>
          <a:p>
            <a:endParaRPr lang="it-IT" sz="2800" dirty="0" smtClean="0"/>
          </a:p>
          <a:p>
            <a:r>
              <a:rPr lang="it-IT" sz="2800" dirty="0" smtClean="0"/>
              <a:t>Link Italiano </a:t>
            </a:r>
            <a:r>
              <a:rPr lang="it-IT" sz="2800" u="sng" dirty="0" smtClean="0">
                <a:hlinkClick r:id="rId3"/>
              </a:rPr>
              <a:t>http://www.cliclavoro.gov.it/Cittadini/</a:t>
            </a:r>
            <a:r>
              <a:rPr lang="it-IT" sz="2800" u="sng" dirty="0" err="1" smtClean="0">
                <a:hlinkClick r:id="rId3"/>
              </a:rPr>
              <a:t>LavorareEstero</a:t>
            </a:r>
            <a:r>
              <a:rPr lang="it-IT" sz="2800" u="sng" dirty="0" smtClean="0">
                <a:hlinkClick r:id="rId3"/>
              </a:rPr>
              <a:t>/Pagine/</a:t>
            </a:r>
            <a:r>
              <a:rPr lang="it-IT" sz="2800" u="sng" dirty="0" err="1" smtClean="0">
                <a:hlinkClick r:id="rId3"/>
              </a:rPr>
              <a:t>EURES.aspx</a:t>
            </a:r>
            <a:endParaRPr lang="it-IT" sz="2800" dirty="0" smtClean="0"/>
          </a:p>
          <a:p>
            <a:endParaRPr lang="it-IT" sz="2800" dirty="0"/>
          </a:p>
        </p:txBody>
      </p:sp>
      <p:sp>
        <p:nvSpPr>
          <p:cNvPr id="2" name="Titolo 1"/>
          <p:cNvSpPr>
            <a:spLocks noGrp="1"/>
          </p:cNvSpPr>
          <p:nvPr>
            <p:ph type="title"/>
          </p:nvPr>
        </p:nvSpPr>
        <p:spPr/>
        <p:txBody>
          <a:bodyPr/>
          <a:lstStyle/>
          <a:p>
            <a:pPr algn="ctr"/>
            <a:r>
              <a:rPr lang="it-IT" dirty="0" smtClean="0"/>
              <a:t>Informazioni</a:t>
            </a:r>
            <a:endParaRPr lang="it-IT"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endParaRPr lang="it-IT" dirty="0" smtClean="0"/>
          </a:p>
          <a:p>
            <a:pPr algn="ctr"/>
            <a:r>
              <a:rPr lang="it-IT" dirty="0" smtClean="0"/>
              <a:t>Creatività e cultura</a:t>
            </a:r>
          </a:p>
          <a:p>
            <a:pPr algn="ctr"/>
            <a:r>
              <a:rPr lang="it-IT" dirty="0" smtClean="0"/>
              <a:t>Attività di volontariato</a:t>
            </a:r>
          </a:p>
          <a:p>
            <a:pPr algn="ctr"/>
            <a:r>
              <a:rPr lang="it-IT" dirty="0" smtClean="0"/>
              <a:t>Partecipazione</a:t>
            </a:r>
          </a:p>
          <a:p>
            <a:pPr algn="ctr"/>
            <a:r>
              <a:rPr lang="it-IT" dirty="0" smtClean="0"/>
              <a:t>Istruzione e formazione</a:t>
            </a:r>
          </a:p>
          <a:p>
            <a:pPr algn="ctr"/>
            <a:r>
              <a:rPr lang="it-IT" dirty="0" smtClean="0"/>
              <a:t>Occupazione</a:t>
            </a:r>
          </a:p>
          <a:p>
            <a:pPr algn="ctr"/>
            <a:r>
              <a:rPr lang="it-IT" dirty="0" smtClean="0"/>
              <a:t>Apertura verso il mondo</a:t>
            </a:r>
            <a:endParaRPr lang="it-IT" dirty="0"/>
          </a:p>
        </p:txBody>
      </p:sp>
      <p:sp>
        <p:nvSpPr>
          <p:cNvPr id="2" name="Titolo 1"/>
          <p:cNvSpPr>
            <a:spLocks noGrp="1"/>
          </p:cNvSpPr>
          <p:nvPr>
            <p:ph type="title"/>
          </p:nvPr>
        </p:nvSpPr>
        <p:spPr/>
        <p:txBody>
          <a:bodyPr/>
          <a:lstStyle/>
          <a:p>
            <a:pPr algn="ctr"/>
            <a:r>
              <a:rPr lang="it-IT" dirty="0" smtClean="0"/>
              <a:t>Cosa vuol dire Europa per i giovani?</a:t>
            </a: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endParaRPr lang="it-IT" sz="2400" dirty="0" smtClean="0"/>
          </a:p>
          <a:p>
            <a:pPr algn="ctr"/>
            <a:endParaRPr lang="it-IT" sz="2400" dirty="0" smtClean="0"/>
          </a:p>
          <a:p>
            <a:pPr algn="ctr"/>
            <a:endParaRPr lang="it-IT" sz="2400" dirty="0" smtClean="0"/>
          </a:p>
          <a:p>
            <a:pPr algn="ctr"/>
            <a:r>
              <a:rPr lang="it-IT" sz="2400" dirty="0" smtClean="0"/>
              <a:t>Un insieme di cinque documenti per far capire chiaramente </a:t>
            </a:r>
          </a:p>
          <a:p>
            <a:pPr algn="ctr">
              <a:buNone/>
            </a:pPr>
            <a:r>
              <a:rPr lang="it-IT" sz="2400" dirty="0" smtClean="0"/>
              <a:t>e facilmente le tue competenze e qualifiche in Europa.</a:t>
            </a:r>
            <a:endParaRPr lang="it-IT" dirty="0"/>
          </a:p>
        </p:txBody>
      </p:sp>
      <p:sp>
        <p:nvSpPr>
          <p:cNvPr id="2" name="Titolo 1"/>
          <p:cNvSpPr>
            <a:spLocks noGrp="1"/>
          </p:cNvSpPr>
          <p:nvPr>
            <p:ph type="title"/>
          </p:nvPr>
        </p:nvSpPr>
        <p:spPr/>
        <p:txBody>
          <a:bodyPr/>
          <a:lstStyle/>
          <a:p>
            <a:pPr algn="ctr"/>
            <a:r>
              <a:rPr lang="it-IT" dirty="0" err="1" smtClean="0"/>
              <a:t>Europass</a:t>
            </a:r>
            <a:endParaRPr lang="it-IT"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buNone/>
            </a:pPr>
            <a:endParaRPr lang="it-IT" dirty="0" smtClean="0"/>
          </a:p>
          <a:p>
            <a:pPr algn="ctr">
              <a:buNone/>
            </a:pPr>
            <a:r>
              <a:rPr lang="it-IT" dirty="0" smtClean="0"/>
              <a:t>Due documenti di libero accesso compilati dai cittadini europei:</a:t>
            </a:r>
          </a:p>
          <a:p>
            <a:pPr lvl="0"/>
            <a:r>
              <a:rPr lang="it-IT" u="sng" dirty="0" smtClean="0">
                <a:hlinkClick r:id="rId2"/>
              </a:rPr>
              <a:t>Curriculum vitae</a:t>
            </a:r>
            <a:r>
              <a:rPr lang="it-IT" dirty="0" smtClean="0"/>
              <a:t> ti aiuta a presentare le tue competenze e qualifiche in modo più efficace.</a:t>
            </a:r>
          </a:p>
          <a:p>
            <a:pPr lvl="0"/>
            <a:r>
              <a:rPr lang="it-IT" u="sng" dirty="0" smtClean="0">
                <a:hlinkClick r:id="rId3"/>
              </a:rPr>
              <a:t>Passaporto delle lingue</a:t>
            </a:r>
            <a:r>
              <a:rPr lang="it-IT" dirty="0" smtClean="0"/>
              <a:t> è uno strumento di autovalutazione delle competenze e delle qualifiche linguistiche.</a:t>
            </a:r>
          </a:p>
          <a:p>
            <a:pPr>
              <a:buNone/>
            </a:pPr>
            <a:endParaRPr lang="it-IT" dirty="0"/>
          </a:p>
        </p:txBody>
      </p:sp>
      <p:sp>
        <p:nvSpPr>
          <p:cNvPr id="2" name="Titolo 1"/>
          <p:cNvSpPr>
            <a:spLocks noGrp="1"/>
          </p:cNvSpPr>
          <p:nvPr>
            <p:ph type="title"/>
          </p:nvPr>
        </p:nvSpPr>
        <p:spPr/>
        <p:txBody>
          <a:bodyPr/>
          <a:lstStyle/>
          <a:p>
            <a:pPr algn="ctr"/>
            <a:r>
              <a:rPr lang="it-IT" dirty="0" err="1" smtClean="0"/>
              <a:t>Europass</a:t>
            </a:r>
            <a:r>
              <a:rPr lang="it-IT" dirty="0" smtClean="0"/>
              <a:t>: quali sono? </a:t>
            </a:r>
            <a:endParaRPr lang="it-IT"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buNone/>
            </a:pPr>
            <a:endParaRPr lang="it-IT" sz="2400" dirty="0" smtClean="0"/>
          </a:p>
          <a:p>
            <a:pPr algn="ctr">
              <a:buNone/>
            </a:pPr>
            <a:r>
              <a:rPr lang="it-IT" sz="2400" dirty="0" smtClean="0"/>
              <a:t>Tre documenti rilasciati da enti d'istruzione e formazione:</a:t>
            </a:r>
          </a:p>
          <a:p>
            <a:pPr lvl="0"/>
            <a:r>
              <a:rPr lang="it-IT" sz="2400" u="sng" dirty="0" err="1" smtClean="0">
                <a:hlinkClick r:id="rId2"/>
              </a:rPr>
              <a:t>Europass</a:t>
            </a:r>
            <a:r>
              <a:rPr lang="it-IT" sz="2400" u="sng" dirty="0" smtClean="0">
                <a:hlinkClick r:id="rId2"/>
              </a:rPr>
              <a:t> mobilità</a:t>
            </a:r>
            <a:r>
              <a:rPr lang="it-IT" sz="2400" dirty="0" smtClean="0"/>
              <a:t> registra le conoscenze e le competenze acquisite in un altro paese europeo;</a:t>
            </a:r>
          </a:p>
          <a:p>
            <a:pPr lvl="0"/>
            <a:r>
              <a:rPr lang="it-IT" sz="2400" u="sng" dirty="0" smtClean="0">
                <a:hlinkClick r:id="rId3"/>
              </a:rPr>
              <a:t>Supplemento al certificato</a:t>
            </a:r>
            <a:r>
              <a:rPr lang="it-IT" sz="2400" dirty="0" smtClean="0"/>
              <a:t> descrive le conoscenze e le competenze acquisite dai possessori di certificati d'istruzione e formazione professionale.</a:t>
            </a:r>
          </a:p>
          <a:p>
            <a:pPr lvl="0"/>
            <a:r>
              <a:rPr lang="it-IT" sz="2400" u="sng" dirty="0" smtClean="0">
                <a:hlinkClick r:id="rId4"/>
              </a:rPr>
              <a:t>Supplemento al diploma</a:t>
            </a:r>
            <a:r>
              <a:rPr lang="it-IT" sz="2400" dirty="0" smtClean="0"/>
              <a:t> descrive le conoscenze e le competenze acquisite dai possessori di titoli d'istruzione superiore.</a:t>
            </a:r>
          </a:p>
        </p:txBody>
      </p:sp>
      <p:sp>
        <p:nvSpPr>
          <p:cNvPr id="2" name="Titolo 1"/>
          <p:cNvSpPr>
            <a:spLocks noGrp="1"/>
          </p:cNvSpPr>
          <p:nvPr>
            <p:ph type="title"/>
          </p:nvPr>
        </p:nvSpPr>
        <p:spPr/>
        <p:txBody>
          <a:bodyPr/>
          <a:lstStyle/>
          <a:p>
            <a:pPr algn="ctr"/>
            <a:r>
              <a:rPr lang="it-IT" dirty="0" err="1" smtClean="0"/>
              <a:t>Europass</a:t>
            </a:r>
            <a:r>
              <a:rPr lang="it-IT" dirty="0" smtClean="0"/>
              <a:t>: quali sono?</a:t>
            </a:r>
            <a:endParaRPr lang="it-IT"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buNone/>
            </a:pPr>
            <a:endParaRPr lang="it-IT" dirty="0" smtClean="0"/>
          </a:p>
          <a:p>
            <a:pPr algn="ctr">
              <a:buNone/>
            </a:pPr>
            <a:r>
              <a:rPr lang="it-IT" dirty="0" smtClean="0"/>
              <a:t>Una rete di </a:t>
            </a:r>
            <a:r>
              <a:rPr lang="it-IT" u="sng" dirty="0" smtClean="0">
                <a:hlinkClick r:id="rId2"/>
              </a:rPr>
              <a:t>Centri Nazionali </a:t>
            </a:r>
            <a:r>
              <a:rPr lang="it-IT" u="sng" dirty="0" err="1" smtClean="0">
                <a:hlinkClick r:id="rId2"/>
              </a:rPr>
              <a:t>Europass</a:t>
            </a:r>
            <a:r>
              <a:rPr lang="it-IT" dirty="0" smtClean="0"/>
              <a:t> – il primo punto di contatto per sapere di più su </a:t>
            </a:r>
            <a:r>
              <a:rPr lang="it-IT" dirty="0" err="1" smtClean="0"/>
              <a:t>Europass</a:t>
            </a:r>
            <a:r>
              <a:rPr lang="it-IT" dirty="0" smtClean="0"/>
              <a:t>.</a:t>
            </a:r>
          </a:p>
          <a:p>
            <a:endParaRPr lang="it-IT" dirty="0"/>
          </a:p>
        </p:txBody>
      </p:sp>
      <p:sp>
        <p:nvSpPr>
          <p:cNvPr id="2" name="Titolo 1"/>
          <p:cNvSpPr>
            <a:spLocks noGrp="1"/>
          </p:cNvSpPr>
          <p:nvPr>
            <p:ph type="title"/>
          </p:nvPr>
        </p:nvSpPr>
        <p:spPr/>
        <p:txBody>
          <a:bodyPr/>
          <a:lstStyle/>
          <a:p>
            <a:pPr algn="ctr"/>
            <a:r>
              <a:rPr lang="it-IT" dirty="0" smtClean="0"/>
              <a:t>Concretamente?</a:t>
            </a:r>
            <a:endParaRPr lang="it-IT"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r>
              <a:rPr lang="it-IT" dirty="0" smtClean="0">
                <a:hlinkClick r:id="rId2"/>
              </a:rPr>
              <a:t>http://europass.cedefop.europa.eu/it/home</a:t>
            </a:r>
            <a:endParaRPr lang="it-IT" dirty="0"/>
          </a:p>
        </p:txBody>
      </p:sp>
      <p:sp>
        <p:nvSpPr>
          <p:cNvPr id="2" name="Titolo 1"/>
          <p:cNvSpPr>
            <a:spLocks noGrp="1"/>
          </p:cNvSpPr>
          <p:nvPr>
            <p:ph type="title"/>
          </p:nvPr>
        </p:nvSpPr>
        <p:spPr/>
        <p:txBody>
          <a:bodyPr/>
          <a:lstStyle/>
          <a:p>
            <a:pPr algn="ctr"/>
            <a:r>
              <a:rPr lang="it-IT" dirty="0" smtClean="0"/>
              <a:t>Informazioni</a:t>
            </a:r>
            <a:endParaRPr lang="it-IT"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ctr"/>
            <a:endParaRPr lang="it-IT" sz="2800" dirty="0" smtClean="0"/>
          </a:p>
          <a:p>
            <a:pPr algn="ctr"/>
            <a:endParaRPr lang="it-IT" sz="2800" dirty="0" smtClean="0"/>
          </a:p>
          <a:p>
            <a:pPr algn="ctr"/>
            <a:r>
              <a:rPr lang="it-IT" sz="2800" dirty="0" smtClean="0"/>
              <a:t>GYAN, una rete globale per l’azione giovanile</a:t>
            </a:r>
          </a:p>
          <a:p>
            <a:pPr algn="ctr">
              <a:buNone/>
            </a:pPr>
            <a:r>
              <a:rPr lang="it-IT" sz="2800" dirty="0" smtClean="0"/>
              <a:t>GYAN (Global </a:t>
            </a:r>
            <a:r>
              <a:rPr lang="it-IT" sz="2800" dirty="0" err="1" smtClean="0"/>
              <a:t>Youth</a:t>
            </a:r>
            <a:r>
              <a:rPr lang="it-IT" sz="2800" dirty="0" smtClean="0"/>
              <a:t> </a:t>
            </a:r>
            <a:r>
              <a:rPr lang="it-IT" sz="2800" dirty="0" err="1" smtClean="0"/>
              <a:t>Action</a:t>
            </a:r>
            <a:r>
              <a:rPr lang="it-IT" sz="2800" dirty="0" smtClean="0"/>
              <a:t> Network) è una rete che unisce le forze dei giovani e delle organizzazioni giovanili che essi rappresentano per realizzare questo obiettivo!</a:t>
            </a:r>
          </a:p>
          <a:p>
            <a:pPr>
              <a:buNone/>
            </a:pPr>
            <a:endParaRPr lang="it-IT" sz="2000" dirty="0" smtClean="0"/>
          </a:p>
        </p:txBody>
      </p:sp>
      <p:sp>
        <p:nvSpPr>
          <p:cNvPr id="2" name="Titolo 1"/>
          <p:cNvSpPr>
            <a:spLocks noGrp="1"/>
          </p:cNvSpPr>
          <p:nvPr>
            <p:ph type="title"/>
          </p:nvPr>
        </p:nvSpPr>
        <p:spPr/>
        <p:txBody>
          <a:bodyPr/>
          <a:lstStyle/>
          <a:p>
            <a:pPr algn="ctr"/>
            <a:r>
              <a:rPr lang="it-IT" dirty="0" smtClean="0"/>
              <a:t>Apertura verso il mondo</a:t>
            </a:r>
            <a:endParaRPr lang="it-IT"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r>
              <a:rPr lang="it-IT" sz="2800" dirty="0" smtClean="0"/>
              <a:t>Lo scambio di artisti e operatori culturali tra paesi svolge un ruolo importante per la diversità culturale e il dialogo interculturale. </a:t>
            </a:r>
          </a:p>
          <a:p>
            <a:pPr algn="ctr"/>
            <a:r>
              <a:rPr lang="it-IT" sz="2800" dirty="0" smtClean="0"/>
              <a:t>Andando all’estero è possibile avviare altre attività, sviluppare le proprie creazioni, scambiare esperienze e imparare dagli altri artisti. Scambi fruttuosi fra artisti provenienti da culture e tradizioni artistiche differenti.</a:t>
            </a:r>
            <a:endParaRPr lang="it-IT" sz="2800" dirty="0"/>
          </a:p>
        </p:txBody>
      </p:sp>
      <p:sp>
        <p:nvSpPr>
          <p:cNvPr id="2" name="Titolo 1"/>
          <p:cNvSpPr>
            <a:spLocks noGrp="1"/>
          </p:cNvSpPr>
          <p:nvPr>
            <p:ph type="title"/>
          </p:nvPr>
        </p:nvSpPr>
        <p:spPr/>
        <p:txBody>
          <a:bodyPr/>
          <a:lstStyle/>
          <a:p>
            <a:pPr algn="ctr"/>
            <a:r>
              <a:rPr lang="it-IT" dirty="0" smtClean="0"/>
              <a:t>Creatività e cultura</a:t>
            </a: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buNone/>
            </a:pPr>
            <a:r>
              <a:rPr lang="it-IT" sz="2000" dirty="0" smtClean="0"/>
              <a:t>Prima di decidere a quale programma di scambio partecipare, valutate la vostra motivazione. Fare una scelta tra tutte le possibilità disponibili può essere arduo, ma potreste iniziare rispondendo a queste domande:</a:t>
            </a:r>
          </a:p>
          <a:p>
            <a:pPr marL="457200" indent="-457200" algn="ctr">
              <a:buFont typeface="+mj-lt"/>
              <a:buAutoNum type="arabicPeriod"/>
            </a:pPr>
            <a:r>
              <a:rPr lang="it-IT" sz="2000" dirty="0" smtClean="0"/>
              <a:t>Quale regione e quale disciplina mi interessa?</a:t>
            </a:r>
          </a:p>
          <a:p>
            <a:pPr marL="457200" indent="-457200" algn="ctr">
              <a:buFont typeface="+mj-lt"/>
              <a:buAutoNum type="arabicPeriod"/>
            </a:pPr>
            <a:r>
              <a:rPr lang="it-IT" sz="2000" dirty="0" smtClean="0"/>
              <a:t>Qual è il tipo di soggiorno che più mi si addice?</a:t>
            </a:r>
          </a:p>
          <a:p>
            <a:pPr marL="457200" indent="-457200" algn="ctr">
              <a:buFont typeface="+mj-lt"/>
              <a:buAutoNum type="arabicPeriod"/>
            </a:pPr>
            <a:r>
              <a:rPr lang="it-IT" sz="2000" dirty="0" smtClean="0"/>
              <a:t>Di quali strutture artistiche ho bisogno?</a:t>
            </a:r>
          </a:p>
          <a:p>
            <a:pPr algn="ctr">
              <a:buNone/>
            </a:pPr>
            <a:r>
              <a:rPr lang="it-IT" sz="2000" dirty="0" smtClean="0"/>
              <a:t>Informatevi poi sulle modalità di candidatura e i finanziamenti. Le procedure di presentazione della domanda variano enormemente e la partecipazione va programmata con largo anticipo. Alcuni programmi di soggiorno coprono tutte le spese, altri non coprono nessun costo e altri ancora solo in parte. Prima di partire, accertatevi dell’entità del finanziamento!</a:t>
            </a:r>
          </a:p>
        </p:txBody>
      </p:sp>
      <p:sp>
        <p:nvSpPr>
          <p:cNvPr id="2" name="Titolo 1"/>
          <p:cNvSpPr>
            <a:spLocks noGrp="1"/>
          </p:cNvSpPr>
          <p:nvPr>
            <p:ph type="title"/>
          </p:nvPr>
        </p:nvSpPr>
        <p:spPr/>
        <p:txBody>
          <a:bodyPr/>
          <a:lstStyle/>
          <a:p>
            <a:pPr algn="ctr"/>
            <a:r>
              <a:rPr lang="it-IT" sz="4000" dirty="0" smtClean="0"/>
              <a:t>Creatività e cultura: dove iniziare?</a:t>
            </a:r>
            <a:endParaRPr lang="it-IT"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endParaRPr lang="it-IT" sz="2000" b="1" dirty="0" smtClean="0">
              <a:hlinkClick r:id="rId2"/>
            </a:endParaRPr>
          </a:p>
          <a:p>
            <a:pPr algn="ctr"/>
            <a:r>
              <a:rPr lang="it-IT" sz="2000" b="1" dirty="0" smtClean="0">
                <a:hlinkClick r:id="rId2"/>
              </a:rPr>
              <a:t>Trans </a:t>
            </a:r>
            <a:r>
              <a:rPr lang="it-IT" sz="2000" b="1" dirty="0" err="1" smtClean="0">
                <a:hlinkClick r:id="rId2"/>
              </a:rPr>
              <a:t>Artists</a:t>
            </a:r>
            <a:r>
              <a:rPr lang="it-IT" sz="2000" b="1" dirty="0" smtClean="0">
                <a:hlinkClick r:id="rId2"/>
              </a:rPr>
              <a:t> </a:t>
            </a:r>
            <a:r>
              <a:rPr lang="it-IT" sz="2000" b="1" dirty="0" err="1" smtClean="0">
                <a:hlinkClick r:id="rId2"/>
              </a:rPr>
              <a:t>Foundation</a:t>
            </a:r>
            <a:r>
              <a:rPr lang="it-IT" sz="2000" dirty="0" smtClean="0"/>
              <a:t>: centro d’informazione sugli scambi culturali specializzato in borse di studio residenziali per artisti.</a:t>
            </a:r>
          </a:p>
          <a:p>
            <a:pPr algn="ctr"/>
            <a:r>
              <a:rPr lang="it-IT" sz="2000" b="1" dirty="0" smtClean="0">
                <a:hlinkClick r:id="rId3"/>
              </a:rPr>
              <a:t>On the </a:t>
            </a:r>
            <a:r>
              <a:rPr lang="it-IT" sz="2000" b="1" dirty="0" err="1" smtClean="0">
                <a:hlinkClick r:id="rId3"/>
              </a:rPr>
              <a:t>move</a:t>
            </a:r>
            <a:r>
              <a:rPr lang="it-IT" sz="2000" dirty="0" smtClean="0"/>
              <a:t>: rete di informazione sulla mobilità in ambito culturale; offre un quadro delle prossime scadenze, guide e altri strumenti utili.</a:t>
            </a:r>
          </a:p>
          <a:p>
            <a:pPr algn="ctr"/>
            <a:r>
              <a:rPr lang="it-IT" sz="2000" b="1" dirty="0" err="1" smtClean="0">
                <a:hlinkClick r:id="rId4"/>
              </a:rPr>
              <a:t>e.mobility</a:t>
            </a:r>
            <a:r>
              <a:rPr lang="it-IT" sz="2000" dirty="0" smtClean="0"/>
              <a:t>: comunità che promuove la mobilità in campo artistico e permette agli artisti di trovare un programma residenziale, presentare il relativo progetto e proporre incontri.</a:t>
            </a:r>
          </a:p>
          <a:p>
            <a:pPr algn="ctr"/>
            <a:r>
              <a:rPr lang="it-IT" sz="2000" b="1" dirty="0" err="1" smtClean="0">
                <a:hlinkClick r:id="rId5"/>
              </a:rPr>
              <a:t>Residency</a:t>
            </a:r>
            <a:r>
              <a:rPr lang="it-IT" sz="2000" b="1" dirty="0" smtClean="0">
                <a:hlinkClick r:id="rId5"/>
              </a:rPr>
              <a:t> </a:t>
            </a:r>
            <a:r>
              <a:rPr lang="it-IT" sz="2000" b="1" dirty="0" err="1" smtClean="0">
                <a:hlinkClick r:id="rId5"/>
              </a:rPr>
              <a:t>unlimited</a:t>
            </a:r>
            <a:r>
              <a:rPr lang="it-IT" sz="2000" dirty="0" smtClean="0"/>
              <a:t>: servizio gratuito che fornisce informazioni aggiornate sui soggiorni per artisti in tutto il mondo.</a:t>
            </a:r>
          </a:p>
          <a:p>
            <a:pPr algn="ctr"/>
            <a:r>
              <a:rPr lang="it-IT" sz="2000" b="1" dirty="0" err="1" smtClean="0">
                <a:hlinkClick r:id="rId6"/>
              </a:rPr>
              <a:t>Res</a:t>
            </a:r>
            <a:r>
              <a:rPr lang="it-IT" sz="2000" b="1" dirty="0" smtClean="0">
                <a:hlinkClick r:id="rId6"/>
              </a:rPr>
              <a:t> </a:t>
            </a:r>
            <a:r>
              <a:rPr lang="it-IT" sz="2000" b="1" dirty="0" err="1" smtClean="0">
                <a:hlinkClick r:id="rId6"/>
              </a:rPr>
              <a:t>artis</a:t>
            </a:r>
            <a:r>
              <a:rPr lang="it-IT" sz="2000" dirty="0" smtClean="0"/>
              <a:t>: rete mondiale dedicata ai soggiorni per artisti.</a:t>
            </a:r>
          </a:p>
          <a:p>
            <a:endParaRPr lang="it-IT" sz="2000" dirty="0"/>
          </a:p>
        </p:txBody>
      </p:sp>
      <p:sp>
        <p:nvSpPr>
          <p:cNvPr id="2" name="Titolo 1"/>
          <p:cNvSpPr>
            <a:spLocks noGrp="1"/>
          </p:cNvSpPr>
          <p:nvPr>
            <p:ph type="title"/>
          </p:nvPr>
        </p:nvSpPr>
        <p:spPr/>
        <p:txBody>
          <a:bodyPr/>
          <a:lstStyle/>
          <a:p>
            <a:pPr algn="ctr"/>
            <a:r>
              <a:rPr lang="it-IT" b="1" dirty="0" smtClean="0"/>
              <a:t>Dove cercare?</a:t>
            </a:r>
            <a:endParaRPr lang="it-IT"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lnSpcReduction="10000"/>
          </a:bodyPr>
          <a:lstStyle/>
          <a:p>
            <a:pPr algn="ctr">
              <a:buNone/>
            </a:pPr>
            <a:r>
              <a:rPr lang="it-IT" sz="2000" dirty="0" smtClean="0"/>
              <a:t>Estendete i vostri orizzonti al di là dell'Europa! Questi siti web per i giovani sono un mezzo ideale per iniziare.</a:t>
            </a:r>
          </a:p>
          <a:p>
            <a:r>
              <a:rPr lang="it-IT" sz="1800" b="1" dirty="0" err="1" smtClean="0">
                <a:hlinkClick r:id="rId2"/>
              </a:rPr>
              <a:t>Australian</a:t>
            </a:r>
            <a:r>
              <a:rPr lang="it-IT" sz="1800" b="1" dirty="0" smtClean="0">
                <a:hlinkClick r:id="rId2"/>
              </a:rPr>
              <a:t> </a:t>
            </a:r>
            <a:r>
              <a:rPr lang="it-IT" sz="1800" b="1" dirty="0" err="1" smtClean="0">
                <a:hlinkClick r:id="rId2"/>
              </a:rPr>
              <a:t>Youth</a:t>
            </a:r>
            <a:r>
              <a:rPr lang="it-IT" sz="1800" b="1" dirty="0" smtClean="0">
                <a:hlinkClick r:id="rId2"/>
              </a:rPr>
              <a:t> </a:t>
            </a:r>
            <a:r>
              <a:rPr lang="it-IT" sz="1800" b="1" dirty="0" err="1" smtClean="0">
                <a:hlinkClick r:id="rId2"/>
              </a:rPr>
              <a:t>Portal</a:t>
            </a:r>
            <a:r>
              <a:rPr lang="it-IT" sz="1800" dirty="0" smtClean="0"/>
              <a:t> – sito web del governo australiano su salute, istruzione e lavoro, cultura, ambiente, finanze e altro.</a:t>
            </a:r>
          </a:p>
          <a:p>
            <a:r>
              <a:rPr lang="it-IT" sz="1800" b="1" dirty="0" err="1" smtClean="0">
                <a:hlinkClick r:id="rId3"/>
              </a:rPr>
              <a:t>Organizaciòn</a:t>
            </a:r>
            <a:r>
              <a:rPr lang="it-IT" sz="1800" b="1" dirty="0" smtClean="0">
                <a:hlinkClick r:id="rId3"/>
              </a:rPr>
              <a:t> iberoamericana de </a:t>
            </a:r>
            <a:r>
              <a:rPr lang="it-IT" sz="1800" b="1" dirty="0" err="1" smtClean="0">
                <a:hlinkClick r:id="rId3"/>
              </a:rPr>
              <a:t>Juventud</a:t>
            </a:r>
            <a:r>
              <a:rPr lang="it-IT" sz="1800" dirty="0" smtClean="0"/>
              <a:t> (in spagnolo e portoghese) –  organizzazione internazionale che riunisce le agenzie per la gioventù in America latina, Spagna e Portogallo.  </a:t>
            </a:r>
          </a:p>
          <a:p>
            <a:r>
              <a:rPr lang="it-IT" sz="1800" b="1" dirty="0" smtClean="0">
                <a:hlinkClick r:id="rId4"/>
              </a:rPr>
              <a:t>South </a:t>
            </a:r>
            <a:r>
              <a:rPr lang="it-IT" sz="1800" b="1" dirty="0" err="1" smtClean="0">
                <a:hlinkClick r:id="rId4"/>
              </a:rPr>
              <a:t>African</a:t>
            </a:r>
            <a:r>
              <a:rPr lang="it-IT" sz="1800" b="1" dirty="0" smtClean="0">
                <a:hlinkClick r:id="rId4"/>
              </a:rPr>
              <a:t> </a:t>
            </a:r>
            <a:r>
              <a:rPr lang="it-IT" sz="1800" b="1" dirty="0" err="1" smtClean="0">
                <a:hlinkClick r:id="rId4"/>
              </a:rPr>
              <a:t>Youth</a:t>
            </a:r>
            <a:r>
              <a:rPr lang="it-IT" sz="1800" b="1" dirty="0" smtClean="0">
                <a:hlinkClick r:id="rId4"/>
              </a:rPr>
              <a:t> </a:t>
            </a:r>
            <a:r>
              <a:rPr lang="it-IT" sz="1800" b="1" dirty="0" err="1" smtClean="0">
                <a:hlinkClick r:id="rId4"/>
              </a:rPr>
              <a:t>Portal</a:t>
            </a:r>
            <a:r>
              <a:rPr lang="it-IT" sz="1800" dirty="0" smtClean="0"/>
              <a:t> – sito gestito dall'agenzia nazionale per lo sviluppo della gioventù che ha per tema lo sviluppo dei giovani e i loro problemi.  </a:t>
            </a:r>
          </a:p>
          <a:p>
            <a:r>
              <a:rPr lang="it-IT" sz="1800" b="1" dirty="0" err="1" smtClean="0">
                <a:hlinkClick r:id="rId5"/>
              </a:rPr>
              <a:t>Youth</a:t>
            </a:r>
            <a:r>
              <a:rPr lang="it-IT" sz="1800" b="1" dirty="0" smtClean="0">
                <a:hlinkClick r:id="rId5"/>
              </a:rPr>
              <a:t> Canada</a:t>
            </a:r>
            <a:r>
              <a:rPr lang="it-IT" sz="1800" dirty="0" smtClean="0"/>
              <a:t> – informazioni pratiche su lavoro, possibilità di carriera, viaggi all'estero, istruzione, sovvenzioni, salute, servizi per i giovani e altro.</a:t>
            </a:r>
          </a:p>
          <a:p>
            <a:r>
              <a:rPr lang="it-IT" sz="1800" b="1" dirty="0" err="1" smtClean="0">
                <a:hlinkClick r:id="rId6"/>
              </a:rPr>
              <a:t>Youth</a:t>
            </a:r>
            <a:r>
              <a:rPr lang="it-IT" sz="1800" b="1" dirty="0" smtClean="0">
                <a:hlinkClick r:id="rId6"/>
              </a:rPr>
              <a:t> </a:t>
            </a:r>
            <a:r>
              <a:rPr lang="it-IT" sz="1800" b="1" dirty="0" err="1" smtClean="0">
                <a:hlinkClick r:id="rId6"/>
              </a:rPr>
              <a:t>Portal</a:t>
            </a:r>
            <a:r>
              <a:rPr lang="it-IT" sz="1800" b="1" dirty="0" smtClean="0">
                <a:hlinkClick r:id="rId6"/>
              </a:rPr>
              <a:t> </a:t>
            </a:r>
            <a:r>
              <a:rPr lang="it-IT" sz="1800" b="1" dirty="0" err="1" smtClean="0">
                <a:hlinkClick r:id="rId6"/>
              </a:rPr>
              <a:t>for</a:t>
            </a:r>
            <a:r>
              <a:rPr lang="it-IT" sz="1800" b="1" dirty="0" smtClean="0">
                <a:hlinkClick r:id="rId6"/>
              </a:rPr>
              <a:t> Latin America &amp; the </a:t>
            </a:r>
            <a:r>
              <a:rPr lang="it-IT" sz="1800" b="1" dirty="0" err="1" smtClean="0">
                <a:hlinkClick r:id="rId6"/>
              </a:rPr>
              <a:t>Caribbean</a:t>
            </a:r>
            <a:r>
              <a:rPr lang="it-IT" sz="1800" dirty="0" smtClean="0"/>
              <a:t> – sito dedicato alle reti, alle organizzazioni,  ai gruppi di giovani e a chiunque lavori con i giovani in America latina e nei Caraibi. </a:t>
            </a:r>
            <a:endParaRPr lang="it-IT" dirty="0" smtClean="0"/>
          </a:p>
          <a:p>
            <a:endParaRPr lang="it-IT" dirty="0"/>
          </a:p>
        </p:txBody>
      </p:sp>
      <p:sp>
        <p:nvSpPr>
          <p:cNvPr id="2" name="Titolo 1"/>
          <p:cNvSpPr>
            <a:spLocks noGrp="1"/>
          </p:cNvSpPr>
          <p:nvPr>
            <p:ph type="title"/>
          </p:nvPr>
        </p:nvSpPr>
        <p:spPr/>
        <p:txBody>
          <a:bodyPr>
            <a:normAutofit fontScale="90000"/>
          </a:bodyPr>
          <a:lstStyle/>
          <a:p>
            <a:pPr algn="ctr"/>
            <a:r>
              <a:rPr lang="it-IT" dirty="0" smtClean="0"/>
              <a:t>Siti web per la gioventù al di fuori dell’Europa.</a:t>
            </a:r>
            <a:endParaRPr lang="it-IT"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algn="ctr" fontAlgn="base">
              <a:buNone/>
            </a:pPr>
            <a:r>
              <a:rPr lang="it-IT" dirty="0" smtClean="0"/>
              <a:t>Il volontariato può essere un’esperienza  indimenticabile e gratificante, soprattutto se non si conosce bene la lingua del paese ospitante ma è importante fare la scelta giusta. </a:t>
            </a:r>
          </a:p>
          <a:p>
            <a:pPr fontAlgn="base">
              <a:buNone/>
            </a:pPr>
            <a:endParaRPr lang="it-IT" dirty="0" smtClean="0"/>
          </a:p>
          <a:p>
            <a:pPr fontAlgn="base"/>
            <a:r>
              <a:rPr lang="it-IT" dirty="0" smtClean="0"/>
              <a:t>Quali sono i miei obiettivi e le mie aspettative?</a:t>
            </a:r>
          </a:p>
          <a:p>
            <a:pPr fontAlgn="base"/>
            <a:r>
              <a:rPr lang="it-IT" dirty="0" smtClean="0"/>
              <a:t>Quanto tempo ho a disposizione?</a:t>
            </a:r>
          </a:p>
          <a:p>
            <a:pPr fontAlgn="base"/>
            <a:r>
              <a:rPr lang="it-IT" dirty="0" smtClean="0"/>
              <a:t>Quale tipo di mansioni mi piacerebbe svolgere?</a:t>
            </a:r>
          </a:p>
          <a:p>
            <a:pPr fontAlgn="base"/>
            <a:r>
              <a:rPr lang="it-IT" dirty="0" smtClean="0"/>
              <a:t>Quali competenze posso offrire?</a:t>
            </a:r>
          </a:p>
          <a:p>
            <a:endParaRPr lang="it-IT" dirty="0"/>
          </a:p>
        </p:txBody>
      </p:sp>
      <p:sp>
        <p:nvSpPr>
          <p:cNvPr id="3" name="Titolo 2"/>
          <p:cNvSpPr>
            <a:spLocks noGrp="1"/>
          </p:cNvSpPr>
          <p:nvPr>
            <p:ph type="title"/>
          </p:nvPr>
        </p:nvSpPr>
        <p:spPr/>
        <p:txBody>
          <a:bodyPr/>
          <a:lstStyle/>
          <a:p>
            <a:pPr algn="ctr"/>
            <a:r>
              <a:rPr lang="it-IT" dirty="0" smtClean="0"/>
              <a:t>Volontariato</a:t>
            </a:r>
            <a:endParaRPr lang="it-IT"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endParaRPr lang="it-IT" dirty="0" smtClean="0"/>
          </a:p>
          <a:p>
            <a:pPr algn="ctr"/>
            <a:r>
              <a:rPr lang="it-IT" dirty="0" smtClean="0"/>
              <a:t>Il supporto delle Agenzie Nazionali LLP e </a:t>
            </a:r>
            <a:r>
              <a:rPr lang="it-IT" dirty="0" err="1" smtClean="0"/>
              <a:t>YiA</a:t>
            </a:r>
            <a:r>
              <a:rPr lang="it-IT" dirty="0" smtClean="0"/>
              <a:t>. </a:t>
            </a:r>
          </a:p>
          <a:p>
            <a:endParaRPr lang="it-IT" dirty="0" smtClean="0"/>
          </a:p>
          <a:p>
            <a:r>
              <a:rPr lang="it-IT" dirty="0" smtClean="0"/>
              <a:t>Portale programmi LLP</a:t>
            </a:r>
          </a:p>
          <a:p>
            <a:r>
              <a:rPr lang="it-IT" dirty="0" smtClean="0">
                <a:hlinkClick r:id="rId2"/>
              </a:rPr>
              <a:t>http://www.programmallp.it/</a:t>
            </a:r>
            <a:endParaRPr lang="it-IT" dirty="0" smtClean="0"/>
          </a:p>
          <a:p>
            <a:endParaRPr lang="it-IT" dirty="0" smtClean="0"/>
          </a:p>
          <a:p>
            <a:r>
              <a:rPr lang="it-IT" dirty="0" smtClean="0"/>
              <a:t>Portale italiano per i giovani: </a:t>
            </a:r>
          </a:p>
          <a:p>
            <a:r>
              <a:rPr lang="it-IT" dirty="0" smtClean="0">
                <a:hlinkClick r:id="rId3"/>
              </a:rPr>
              <a:t>http://www.agenziagiovani.it/</a:t>
            </a:r>
            <a:r>
              <a:rPr lang="it-IT" dirty="0" err="1" smtClean="0">
                <a:hlinkClick r:id="rId3"/>
              </a:rPr>
              <a:t>home.aspx</a:t>
            </a:r>
            <a:endParaRPr lang="it-IT" dirty="0"/>
          </a:p>
        </p:txBody>
      </p:sp>
      <p:sp>
        <p:nvSpPr>
          <p:cNvPr id="2" name="Titolo 1"/>
          <p:cNvSpPr>
            <a:spLocks noGrp="1"/>
          </p:cNvSpPr>
          <p:nvPr>
            <p:ph type="title"/>
          </p:nvPr>
        </p:nvSpPr>
        <p:spPr/>
        <p:txBody>
          <a:bodyPr/>
          <a:lstStyle/>
          <a:p>
            <a:pPr algn="ctr"/>
            <a:r>
              <a:rPr lang="it-IT" dirty="0" smtClean="0"/>
              <a:t>Programmi comunitari</a:t>
            </a:r>
            <a:endParaRPr lang="it-IT"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endParaRPr lang="it-IT" dirty="0" smtClean="0">
              <a:hlinkClick r:id="rId2"/>
            </a:endParaRPr>
          </a:p>
          <a:p>
            <a:pPr algn="ctr"/>
            <a:r>
              <a:rPr lang="it-IT" dirty="0" smtClean="0">
                <a:hlinkClick r:id="rId2"/>
              </a:rPr>
              <a:t>http</a:t>
            </a:r>
            <a:r>
              <a:rPr lang="it-IT" dirty="0" smtClean="0">
                <a:hlinkClick r:id="rId2"/>
              </a:rPr>
              <a:t>://www.unicreditanduniversities.eu/</a:t>
            </a:r>
            <a:endParaRPr lang="it-IT" dirty="0"/>
          </a:p>
        </p:txBody>
      </p:sp>
      <p:sp>
        <p:nvSpPr>
          <p:cNvPr id="3" name="Titolo 2"/>
          <p:cNvSpPr>
            <a:spLocks noGrp="1"/>
          </p:cNvSpPr>
          <p:nvPr>
            <p:ph type="title"/>
          </p:nvPr>
        </p:nvSpPr>
        <p:spPr/>
        <p:txBody>
          <a:bodyPr/>
          <a:lstStyle/>
          <a:p>
            <a:pPr algn="ctr"/>
            <a:r>
              <a:rPr lang="it-IT" dirty="0" smtClean="0"/>
              <a:t>Un altro canale</a:t>
            </a:r>
            <a:endParaRPr lang="it-I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endParaRPr lang="it-IT" sz="2400" dirty="0" smtClean="0">
              <a:latin typeface="+mj-lt"/>
              <a:cs typeface="Arial" pitchFamily="34" charset="0"/>
            </a:endParaRPr>
          </a:p>
          <a:p>
            <a:pPr algn="ctr"/>
            <a:endParaRPr lang="it-IT" sz="2400" dirty="0" smtClean="0">
              <a:latin typeface="+mj-lt"/>
              <a:cs typeface="Arial" pitchFamily="34" charset="0"/>
            </a:endParaRPr>
          </a:p>
          <a:p>
            <a:pPr algn="ctr"/>
            <a:r>
              <a:rPr lang="it-IT" sz="2400" dirty="0" smtClean="0">
                <a:latin typeface="+mj-lt"/>
                <a:cs typeface="Arial" pitchFamily="34" charset="0"/>
              </a:rPr>
              <a:t>Le attività di volontariato svolgono un ruolo importante in Europa, ma la situazione varia da paese a paese. </a:t>
            </a:r>
          </a:p>
          <a:p>
            <a:pPr algn="ctr"/>
            <a:r>
              <a:rPr lang="it-IT" sz="2400" dirty="0" smtClean="0">
                <a:latin typeface="+mj-lt"/>
                <a:cs typeface="Arial" pitchFamily="34" charset="0"/>
              </a:rPr>
              <a:t>Troverete tante opportunità diverse su Internet, dal momento che esistono numerose organizzazioni in cerca di volontari. </a:t>
            </a:r>
            <a:endParaRPr lang="it-IT" sz="2400" dirty="0">
              <a:latin typeface="+mj-lt"/>
              <a:cs typeface="Arial" pitchFamily="34" charset="0"/>
            </a:endParaRPr>
          </a:p>
        </p:txBody>
      </p:sp>
      <p:sp>
        <p:nvSpPr>
          <p:cNvPr id="2" name="Titolo 1"/>
          <p:cNvSpPr>
            <a:spLocks noGrp="1"/>
          </p:cNvSpPr>
          <p:nvPr>
            <p:ph type="title"/>
          </p:nvPr>
        </p:nvSpPr>
        <p:spPr/>
        <p:txBody>
          <a:bodyPr/>
          <a:lstStyle/>
          <a:p>
            <a:pPr algn="ctr"/>
            <a:r>
              <a:rPr lang="it-IT" dirty="0" smtClean="0"/>
              <a:t>Volontariato</a:t>
            </a:r>
            <a:endParaRPr lang="it-IT"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endParaRPr lang="it-IT" dirty="0" smtClean="0"/>
          </a:p>
          <a:p>
            <a:pPr algn="ctr"/>
            <a:r>
              <a:rPr lang="it-IT" dirty="0" smtClean="0"/>
              <a:t>Tuttavia, accertatevi che siano affidabili. Esistono centinaia di siti web di organizzazioni che non esistono più, che non sono mai esistite o che non svolgono le attività dichiarate. Anche se trovate un annuncio su un sito web dedicato, ricordatevi che questi siti non rispondono della credibilità delle organizzazioni rappresentate.</a:t>
            </a:r>
          </a:p>
          <a:p>
            <a:endParaRPr lang="it-IT" dirty="0"/>
          </a:p>
        </p:txBody>
      </p:sp>
      <p:sp>
        <p:nvSpPr>
          <p:cNvPr id="2" name="Titolo 1"/>
          <p:cNvSpPr>
            <a:spLocks noGrp="1"/>
          </p:cNvSpPr>
          <p:nvPr>
            <p:ph type="title"/>
          </p:nvPr>
        </p:nvSpPr>
        <p:spPr/>
        <p:txBody>
          <a:bodyPr/>
          <a:lstStyle/>
          <a:p>
            <a:pPr algn="ctr"/>
            <a:r>
              <a:rPr lang="it-IT" dirty="0" smtClean="0"/>
              <a:t>Volontariato</a:t>
            </a:r>
            <a:endParaRPr lang="it-IT"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endParaRPr lang="it-IT" dirty="0" smtClean="0"/>
          </a:p>
          <a:p>
            <a:pPr algn="ctr"/>
            <a:r>
              <a:rPr lang="it-IT" dirty="0" smtClean="0"/>
              <a:t>In altre parole, dovete sempre controllare l’organizzazione non soltanto consultando il suo sito web, ma anche parlando con il personale, per capire quali sono i suoi obiettivi e come funziona il programma di volontariato. Le organizzazioni affidabili non avranno alcun problema a rispondere a tutti i vostri quesiti e a mettervi in contatto con gli ex volontari.</a:t>
            </a:r>
          </a:p>
          <a:p>
            <a:endParaRPr lang="it-IT" dirty="0"/>
          </a:p>
        </p:txBody>
      </p:sp>
      <p:sp>
        <p:nvSpPr>
          <p:cNvPr id="2" name="Titolo 1"/>
          <p:cNvSpPr>
            <a:spLocks noGrp="1"/>
          </p:cNvSpPr>
          <p:nvPr>
            <p:ph type="title"/>
          </p:nvPr>
        </p:nvSpPr>
        <p:spPr/>
        <p:txBody>
          <a:bodyPr/>
          <a:lstStyle/>
          <a:p>
            <a:pPr algn="ctr"/>
            <a:r>
              <a:rPr lang="it-IT" dirty="0" smtClean="0"/>
              <a:t>Volontariato</a:t>
            </a:r>
            <a:endParaRPr lang="it-IT"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endParaRPr lang="it-IT" dirty="0" smtClean="0">
              <a:hlinkClick r:id="rId2"/>
            </a:endParaRPr>
          </a:p>
          <a:p>
            <a:endParaRPr lang="it-IT" dirty="0" smtClean="0">
              <a:hlinkClick r:id="rId2"/>
            </a:endParaRPr>
          </a:p>
          <a:p>
            <a:r>
              <a:rPr lang="it-IT" dirty="0" smtClean="0">
                <a:hlinkClick r:id="rId2"/>
              </a:rPr>
              <a:t>http://www.alliance-network.eu/</a:t>
            </a:r>
            <a:endParaRPr lang="it-IT" dirty="0" smtClean="0"/>
          </a:p>
          <a:p>
            <a:r>
              <a:rPr lang="it-IT" dirty="0" smtClean="0">
                <a:hlinkClick r:id="rId3"/>
              </a:rPr>
              <a:t>http://www.concordia-association.org/</a:t>
            </a:r>
            <a:r>
              <a:rPr lang="it-IT" dirty="0" err="1" smtClean="0">
                <a:hlinkClick r:id="rId3"/>
              </a:rPr>
              <a:t>index.php</a:t>
            </a:r>
            <a:endParaRPr lang="it-IT" dirty="0" smtClean="0"/>
          </a:p>
          <a:p>
            <a:r>
              <a:rPr lang="it-IT" dirty="0" smtClean="0">
                <a:hlinkClick r:id="rId4"/>
              </a:rPr>
              <a:t>http://ivsgb.org/info/</a:t>
            </a:r>
            <a:endParaRPr lang="it-IT" dirty="0"/>
          </a:p>
        </p:txBody>
      </p:sp>
      <p:sp>
        <p:nvSpPr>
          <p:cNvPr id="2" name="Titolo 1"/>
          <p:cNvSpPr>
            <a:spLocks noGrp="1"/>
          </p:cNvSpPr>
          <p:nvPr>
            <p:ph type="title"/>
          </p:nvPr>
        </p:nvSpPr>
        <p:spPr/>
        <p:txBody>
          <a:bodyPr/>
          <a:lstStyle/>
          <a:p>
            <a:pPr algn="ctr"/>
            <a:r>
              <a:rPr lang="it-IT" dirty="0" smtClean="0"/>
              <a:t>Link utili</a:t>
            </a:r>
            <a:endParaRPr lang="it-IT"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rta">
  <a:themeElements>
    <a:clrScheme name="Carta">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Cart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rta">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508</TotalTime>
  <Words>1725</Words>
  <Application>Microsoft Office PowerPoint</Application>
  <PresentationFormat>Presentazione su schermo (4:3)</PresentationFormat>
  <Paragraphs>290</Paragraphs>
  <Slides>51</Slides>
  <Notes>2</Notes>
  <HiddenSlides>0</HiddenSlides>
  <MMClips>0</MMClips>
  <ScaleCrop>false</ScaleCrop>
  <HeadingPairs>
    <vt:vector size="4" baseType="variant">
      <vt:variant>
        <vt:lpstr>Tema</vt:lpstr>
      </vt:variant>
      <vt:variant>
        <vt:i4>1</vt:i4>
      </vt:variant>
      <vt:variant>
        <vt:lpstr>Titoli diapositive</vt:lpstr>
      </vt:variant>
      <vt:variant>
        <vt:i4>51</vt:i4>
      </vt:variant>
    </vt:vector>
  </HeadingPairs>
  <TitlesOfParts>
    <vt:vector size="52" baseType="lpstr">
      <vt:lpstr>Carta</vt:lpstr>
      <vt:lpstr>Programma “Formazione e Innovazione per l’Occupazione Scuola &amp; Università - FIxO S&amp;U” </vt:lpstr>
      <vt:lpstr>Introduzione</vt:lpstr>
      <vt:lpstr>Una domanda</vt:lpstr>
      <vt:lpstr>Cosa vuol dire Europa per i giovani?</vt:lpstr>
      <vt:lpstr>Volontariato</vt:lpstr>
      <vt:lpstr>Volontariato</vt:lpstr>
      <vt:lpstr>Volontariato</vt:lpstr>
      <vt:lpstr>Volontariato</vt:lpstr>
      <vt:lpstr>Link utili</vt:lpstr>
      <vt:lpstr>Contatti volontariato</vt:lpstr>
      <vt:lpstr>Partecipazione.  Il Forum europeo della gioventù</vt:lpstr>
      <vt:lpstr>Istruzione e formazione</vt:lpstr>
      <vt:lpstr>Istruzione e formazione</vt:lpstr>
      <vt:lpstr>Istruzione e formazione</vt:lpstr>
      <vt:lpstr>Alcuni link utili</vt:lpstr>
      <vt:lpstr>Istruzione e formazione</vt:lpstr>
      <vt:lpstr>Validità del diploma</vt:lpstr>
      <vt:lpstr>Link utile per il riconoscimento dei titoli di studio</vt:lpstr>
      <vt:lpstr>    Scambi e progetti “Gioventù per l'Europa” – apprendimento attraverso la pratica</vt:lpstr>
      <vt:lpstr>    Scambi e progetti “Gioventù per l'Europa” – apprendimento attraverso la pratica</vt:lpstr>
      <vt:lpstr>Scambi e progetti “Gioventù per l'Europa” – apprendimento attraverso la pratica</vt:lpstr>
      <vt:lpstr>  Leonardo  da Vinci – istruzione e formazione professionale </vt:lpstr>
      <vt:lpstr>  Leonardo  da Vinci – istruzione e formazione professionale </vt:lpstr>
      <vt:lpstr>  Leonardo  da Vinci – istruzione e formazione professionale </vt:lpstr>
      <vt:lpstr>  Leonardo  da Vinci – istruzione e formazione professionale </vt:lpstr>
      <vt:lpstr>Euroscola</vt:lpstr>
      <vt:lpstr>Studiare all’estero con Erasmus</vt:lpstr>
      <vt:lpstr>Studiare all’estero con Erasmus</vt:lpstr>
      <vt:lpstr>Scambi tra studenti soggiorni individuali</vt:lpstr>
      <vt:lpstr>Scambi tra studenti: soggiorni di gruppo</vt:lpstr>
      <vt:lpstr>Occupazione</vt:lpstr>
      <vt:lpstr>Occupazione</vt:lpstr>
      <vt:lpstr>Occupazione: un lavoretto estivo?</vt:lpstr>
      <vt:lpstr>Tirocini</vt:lpstr>
      <vt:lpstr>Occupazione</vt:lpstr>
      <vt:lpstr>Occupazione</vt:lpstr>
      <vt:lpstr>Come è organizzato?</vt:lpstr>
      <vt:lpstr>Concretamente?</vt:lpstr>
      <vt:lpstr>Informazioni</vt:lpstr>
      <vt:lpstr>Europass</vt:lpstr>
      <vt:lpstr>Europass: quali sono? </vt:lpstr>
      <vt:lpstr>Europass: quali sono?</vt:lpstr>
      <vt:lpstr>Concretamente?</vt:lpstr>
      <vt:lpstr>Informazioni</vt:lpstr>
      <vt:lpstr>Apertura verso il mondo</vt:lpstr>
      <vt:lpstr>Creatività e cultura</vt:lpstr>
      <vt:lpstr>Creatività e cultura: dove iniziare?</vt:lpstr>
      <vt:lpstr>Dove cercare?</vt:lpstr>
      <vt:lpstr>Siti web per la gioventù al di fuori dell’Europa.</vt:lpstr>
      <vt:lpstr>Programmi comunitari</vt:lpstr>
      <vt:lpstr>Un altro canale</vt:lpstr>
    </vt:vector>
  </TitlesOfParts>
  <Company>Parma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Enaip</dc:creator>
  <cp:lastModifiedBy>Franco</cp:lastModifiedBy>
  <cp:revision>65</cp:revision>
  <dcterms:created xsi:type="dcterms:W3CDTF">2013-01-31T16:27:49Z</dcterms:created>
  <dcterms:modified xsi:type="dcterms:W3CDTF">2013-10-01T16:43:47Z</dcterms:modified>
</cp:coreProperties>
</file>