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96" r:id="rId4"/>
    <p:sldId id="299" r:id="rId5"/>
    <p:sldId id="273" r:id="rId6"/>
    <p:sldId id="295" r:id="rId7"/>
    <p:sldId id="269" r:id="rId8"/>
    <p:sldId id="289" r:id="rId9"/>
    <p:sldId id="276" r:id="rId10"/>
    <p:sldId id="290" r:id="rId11"/>
    <p:sldId id="277" r:id="rId12"/>
    <p:sldId id="292" r:id="rId13"/>
    <p:sldId id="278" r:id="rId14"/>
    <p:sldId id="293" r:id="rId15"/>
    <p:sldId id="294" r:id="rId16"/>
    <p:sldId id="280" r:id="rId17"/>
    <p:sldId id="281" r:id="rId18"/>
    <p:sldId id="283" r:id="rId19"/>
    <p:sldId id="284" r:id="rId20"/>
    <p:sldId id="285" r:id="rId21"/>
    <p:sldId id="291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0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8" autoAdjust="0"/>
    <p:restoredTop sz="94660"/>
  </p:normalViewPr>
  <p:slideViewPr>
    <p:cSldViewPr snapToObjects="1">
      <p:cViewPr>
        <p:scale>
          <a:sx n="78" d="100"/>
          <a:sy n="78" d="100"/>
        </p:scale>
        <p:origin x="-1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8D-7DE8-6447-A031-090A5E674AA0}" type="datetimeFigureOut">
              <a:rPr lang="it-IT" smtClean="0"/>
              <a:pPr/>
              <a:t>25/02/2014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Module 1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Marketing and Product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4" descr="Screen shot 2013-02-25 at 20.59.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600" y="1219201"/>
            <a:ext cx="2514600" cy="1905000"/>
          </a:xfr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9281978"/>
              </p:ext>
            </p:extLst>
          </p:nvPr>
        </p:nvGraphicFramePr>
        <p:xfrm>
          <a:off x="990601" y="3726180"/>
          <a:ext cx="7162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Product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Price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Place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Promotion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99592" y="5257800"/>
            <a:ext cx="71627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rgbClr val="FF0000"/>
                </a:solidFill>
              </a:rPr>
              <a:t>Compare the mix of two products: </a:t>
            </a:r>
            <a:r>
              <a:rPr lang="en-GB" sz="1600" b="1" dirty="0" err="1" smtClean="0">
                <a:solidFill>
                  <a:srgbClr val="FF0000"/>
                </a:solidFill>
              </a:rPr>
              <a:t>Campari</a:t>
            </a:r>
            <a:r>
              <a:rPr lang="en-GB" sz="1600" b="1" dirty="0" smtClean="0">
                <a:solidFill>
                  <a:srgbClr val="FF0000"/>
                </a:solidFill>
              </a:rPr>
              <a:t> Red passion and LV bags in a grid that considers the 4 P . What is the mix of each product?</a:t>
            </a:r>
          </a:p>
        </p:txBody>
      </p:sp>
      <p:pic>
        <p:nvPicPr>
          <p:cNvPr id="6" name="Immagine 5" descr="Screen shot 2013-03-08 at 20.23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79712" y="1052736"/>
            <a:ext cx="184190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73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4" descr="Screen shot 2013-02-25 at 20.59.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052735"/>
            <a:ext cx="3096344" cy="2345715"/>
          </a:xfr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8413058"/>
              </p:ext>
            </p:extLst>
          </p:nvPr>
        </p:nvGraphicFramePr>
        <p:xfrm>
          <a:off x="990601" y="3726180"/>
          <a:ext cx="7162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Product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Price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Place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rgbClr val="FFFF00"/>
                          </a:solidFill>
                        </a:rPr>
                        <a:t>Promotion</a:t>
                      </a:r>
                      <a:endParaRPr lang="it-IT" noProof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Luxury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Selective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High positioning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Main stream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Medium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Extensive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noProof="1" smtClean="0">
                          <a:solidFill>
                            <a:schemeClr val="bg1"/>
                          </a:solidFill>
                        </a:rPr>
                        <a:t>High positioning</a:t>
                      </a:r>
                      <a:endParaRPr lang="it-IT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99592" y="5257800"/>
            <a:ext cx="7253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rgbClr val="FF0000"/>
                </a:solidFill>
              </a:rPr>
              <a:t>Compare the mix of two products: </a:t>
            </a:r>
            <a:r>
              <a:rPr lang="en-GB" sz="1600" b="1" dirty="0" err="1" smtClean="0">
                <a:solidFill>
                  <a:srgbClr val="FF0000"/>
                </a:solidFill>
              </a:rPr>
              <a:t>Campari</a:t>
            </a:r>
            <a:r>
              <a:rPr lang="en-GB" sz="1600" b="1" dirty="0" smtClean="0">
                <a:solidFill>
                  <a:srgbClr val="FF0000"/>
                </a:solidFill>
              </a:rPr>
              <a:t> Red passion and LV bags in a grid that considers the 4 P . What is the distinctive element of the mix for each product? Now  find a product where each of the 4 Ps is prevalent.</a:t>
            </a:r>
          </a:p>
        </p:txBody>
      </p:sp>
      <p:pic>
        <p:nvPicPr>
          <p:cNvPr id="6" name="Immagine 5" descr="Screen shot 2013-03-08 at 20.23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79712" y="1052736"/>
            <a:ext cx="184190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56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8800" dirty="0" smtClean="0">
                <a:solidFill>
                  <a:srgbClr val="FF0000"/>
                </a:solidFill>
              </a:rPr>
              <a:t>1. P</a:t>
            </a:r>
            <a:r>
              <a:rPr lang="en-GB" sz="8800" dirty="0" smtClean="0"/>
              <a:t>roduct</a:t>
            </a:r>
            <a:endParaRPr lang="en-GB" sz="8800" b="1" dirty="0" smtClean="0"/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9378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Elements of a product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1600" dirty="0" smtClean="0"/>
              <a:t>A product has three elements: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1.Core benefits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/>
              <a:t>What the product  does . </a:t>
            </a:r>
            <a:r>
              <a:rPr lang="en-GB" sz="1600" b="1" dirty="0" smtClean="0">
                <a:solidFill>
                  <a:srgbClr val="FF0000"/>
                </a:solidFill>
              </a:rPr>
              <a:t>E.g. washing machine</a:t>
            </a:r>
            <a:endParaRPr lang="en-GB" sz="1600" b="1" dirty="0" smtClean="0">
              <a:solidFill>
                <a:srgbClr val="00B3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1600" b="1" dirty="0" smtClean="0">
              <a:solidFill>
                <a:srgbClr val="008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2. Tangible or physical element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/>
              <a:t>What the product is made of; what it looks like;  </a:t>
            </a:r>
            <a:r>
              <a:rPr lang="en-GB" sz="1600" b="1" dirty="0" smtClean="0">
                <a:solidFill>
                  <a:srgbClr val="FF0000"/>
                </a:solidFill>
              </a:rPr>
              <a:t>E.g.</a:t>
            </a:r>
            <a:r>
              <a:rPr lang="en-GB" sz="1600" dirty="0" smtClean="0"/>
              <a:t> :?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1600" b="1" dirty="0" smtClean="0">
              <a:solidFill>
                <a:srgbClr val="008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3. Unique Selling Point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/>
              <a:t>The extra elements which add to the perceived value </a:t>
            </a:r>
            <a:r>
              <a:rPr lang="en-GB" sz="1600" b="1" dirty="0" smtClean="0">
                <a:solidFill>
                  <a:srgbClr val="FF0000"/>
                </a:solidFill>
              </a:rPr>
              <a:t>: tangible or intangible e.g. : </a:t>
            </a:r>
            <a:r>
              <a:rPr lang="en-GB" sz="1600" i="1" dirty="0" smtClean="0"/>
              <a:t>“Because you’re worth it”.</a:t>
            </a:r>
            <a:r>
              <a:rPr lang="en-GB" sz="1600" b="1" i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Often the augmented benefits of a product are determinant of whether a customer decides to buy or not</a:t>
            </a:r>
            <a:r>
              <a:rPr lang="en-GB" sz="1600" dirty="0" smtClean="0"/>
              <a:t>. 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What things did you recently buy for these reasons? </a:t>
            </a: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dirty="0" smtClean="0"/>
          </a:p>
        </p:txBody>
      </p:sp>
      <p:pic>
        <p:nvPicPr>
          <p:cNvPr id="4" name="Immagine 3" descr="Screen Shot 2014-02-11 at 21.5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509120"/>
            <a:ext cx="1536772" cy="1501627"/>
          </a:xfrm>
          <a:prstGeom prst="rect">
            <a:avLst/>
          </a:prstGeom>
        </p:spPr>
      </p:pic>
      <p:pic>
        <p:nvPicPr>
          <p:cNvPr id="5" name="Immagine 4" descr="Screen Shot 2014-02-11 at 21.4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693180"/>
            <a:ext cx="1530158" cy="12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2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br>
              <a:rPr lang="en-GB" sz="3200" dirty="0" smtClean="0"/>
            </a:br>
            <a:r>
              <a:rPr lang="en-GB" sz="3200" b="1" dirty="0" smtClean="0"/>
              <a:t>Making a product stand out : X Factor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A Unique Selling Point</a:t>
            </a:r>
            <a:r>
              <a:rPr lang="en-GB" sz="1600" dirty="0" smtClean="0"/>
              <a:t> is a feature or benefit that separates a product from its competitors. </a:t>
            </a:r>
          </a:p>
          <a:p>
            <a:pPr marL="0" lvl="0" indent="0" algn="just">
              <a:buNone/>
            </a:pPr>
            <a:r>
              <a:rPr lang="en-GB" sz="1600" dirty="0" smtClean="0"/>
              <a:t>A USP could be a lower price a </a:t>
            </a:r>
            <a:r>
              <a:rPr lang="en-GB" sz="1600" b="1" dirty="0" smtClean="0">
                <a:solidFill>
                  <a:srgbClr val="008000"/>
                </a:solidFill>
              </a:rPr>
              <a:t>distinctive design,  a strong brand</a:t>
            </a: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 smtClean="0"/>
              <a:t>, </a:t>
            </a:r>
            <a:r>
              <a:rPr lang="en-GB" sz="1600" b="1" dirty="0" smtClean="0">
                <a:solidFill>
                  <a:srgbClr val="008000"/>
                </a:solidFill>
              </a:rPr>
              <a:t>a performance,…..</a:t>
            </a:r>
            <a:endParaRPr lang="en-GB" sz="1600" b="1" dirty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r>
              <a:rPr lang="en-GB" sz="1600" b="1" dirty="0" smtClean="0"/>
              <a:t>A business needs to look at its unique selling points compared to competitors.  If it doesn’t have any, the business will probably struggle to make the product seem attractive.</a:t>
            </a:r>
          </a:p>
          <a:p>
            <a:pPr marL="0" indent="0" algn="just"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It’s the X Factor that customers’ buy.  Can you name some products and their X Factor?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Screen Shot 2014-02-11 at 21.4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717032"/>
            <a:ext cx="1807997" cy="1337882"/>
          </a:xfrm>
          <a:prstGeom prst="rect">
            <a:avLst/>
          </a:prstGeom>
        </p:spPr>
      </p:pic>
      <p:pic>
        <p:nvPicPr>
          <p:cNvPr id="7" name="Immagine 6" descr="Screen Shot 2014-02-11 at 21.42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819825"/>
            <a:ext cx="973641" cy="905319"/>
          </a:xfrm>
          <a:prstGeom prst="rect">
            <a:avLst/>
          </a:prstGeom>
        </p:spPr>
      </p:pic>
      <p:pic>
        <p:nvPicPr>
          <p:cNvPr id="11" name="Immagine 10" descr="Screen shot 2013-03-08 at 16.13.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157192"/>
            <a:ext cx="1884701" cy="126239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3" name="Immagine 12" descr="Screen Shot 2014-02-11 at 22.05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7589" y="5491851"/>
            <a:ext cx="3635896" cy="946075"/>
          </a:xfrm>
          <a:prstGeom prst="rect">
            <a:avLst/>
          </a:prstGeom>
        </p:spPr>
      </p:pic>
      <p:pic>
        <p:nvPicPr>
          <p:cNvPr id="18" name="Immagine 17" descr="Screen Shot 2014-02-11 at 21.44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789040"/>
            <a:ext cx="2876019" cy="1849997"/>
          </a:xfrm>
          <a:prstGeom prst="rect">
            <a:avLst/>
          </a:prstGeom>
        </p:spPr>
      </p:pic>
      <p:pic>
        <p:nvPicPr>
          <p:cNvPr id="19" name="Immagine 18" descr="Screen Shot 2014-02-11 at 22.38.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5085184"/>
            <a:ext cx="1217629" cy="1570101"/>
          </a:xfrm>
          <a:prstGeom prst="rect">
            <a:avLst/>
          </a:prstGeom>
        </p:spPr>
      </p:pic>
      <p:pic>
        <p:nvPicPr>
          <p:cNvPr id="20" name="Immagine 19" descr="Screen Shot 2014-02-11 at 22.42.3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068" y="4274603"/>
            <a:ext cx="1741508" cy="12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4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Brands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dirty="0" smtClean="0"/>
              <a:t>A brand is a product with </a:t>
            </a:r>
            <a:r>
              <a:rPr lang="en-GB" sz="1600" b="1" dirty="0" smtClean="0"/>
              <a:t>unique character</a:t>
            </a:r>
            <a:r>
              <a:rPr lang="en-GB" sz="1600" dirty="0" smtClean="0"/>
              <a:t>.  It is </a:t>
            </a:r>
            <a:r>
              <a:rPr lang="en-GB" sz="1600" b="1" dirty="0" smtClean="0"/>
              <a:t>consistent and well recognised in its tangible and intangible aspects.</a:t>
            </a:r>
          </a:p>
          <a:p>
            <a:pPr indent="0" algn="just">
              <a:buNone/>
            </a:pPr>
            <a:endParaRPr lang="en-GB" sz="1600" b="1" dirty="0" smtClean="0"/>
          </a:p>
          <a:p>
            <a:pPr indent="0" algn="just">
              <a:buNone/>
            </a:pPr>
            <a:r>
              <a:rPr lang="en-GB" sz="1600" b="1" dirty="0" smtClean="0"/>
              <a:t>THE</a:t>
            </a:r>
            <a:r>
              <a:rPr lang="en-GB" sz="1600" b="1" dirty="0" smtClean="0">
                <a:solidFill>
                  <a:srgbClr val="008000"/>
                </a:solidFill>
              </a:rPr>
              <a:t> </a:t>
            </a:r>
            <a:r>
              <a:rPr lang="en-GB" sz="1600" b="1" dirty="0">
                <a:solidFill>
                  <a:srgbClr val="008000"/>
                </a:solidFill>
              </a:rPr>
              <a:t>PRODUCT </a:t>
            </a:r>
            <a:r>
              <a:rPr lang="en-GB" sz="1600" b="1" dirty="0" smtClean="0">
                <a:solidFill>
                  <a:srgbClr val="008000"/>
                </a:solidFill>
              </a:rPr>
              <a:t>/(</a:t>
            </a:r>
            <a:r>
              <a:rPr lang="en-GB" sz="1600" b="1" dirty="0">
                <a:solidFill>
                  <a:srgbClr val="000000"/>
                </a:solidFill>
              </a:rPr>
              <a:t>core benefits </a:t>
            </a:r>
            <a:r>
              <a:rPr lang="en-GB" sz="1600" b="1" dirty="0" smtClean="0">
                <a:solidFill>
                  <a:srgbClr val="000000"/>
                </a:solidFill>
              </a:rPr>
              <a:t>)</a:t>
            </a:r>
            <a:r>
              <a:rPr lang="en-GB" sz="1600" b="1" dirty="0">
                <a:solidFill>
                  <a:srgbClr val="008000"/>
                </a:solidFill>
              </a:rPr>
              <a:t>						</a:t>
            </a:r>
            <a:r>
              <a:rPr lang="en-GB" sz="1600" b="1" dirty="0" smtClean="0">
                <a:solidFill>
                  <a:srgbClr val="008000"/>
                </a:solidFill>
              </a:rPr>
              <a:t>          </a:t>
            </a:r>
            <a:r>
              <a:rPr lang="en-GB" sz="1600" b="1" dirty="0" smtClean="0">
                <a:solidFill>
                  <a:srgbClr val="FF0000"/>
                </a:solidFill>
              </a:rPr>
              <a:t>+</a:t>
            </a:r>
            <a:endParaRPr lang="en-GB" sz="1600" b="1" dirty="0">
              <a:solidFill>
                <a:srgbClr val="FF0000"/>
              </a:solidFill>
            </a:endParaRPr>
          </a:p>
          <a:p>
            <a:pPr indent="0" algn="just">
              <a:buNone/>
            </a:pPr>
            <a:r>
              <a:rPr lang="en-US" sz="1600" b="1" dirty="0">
                <a:solidFill>
                  <a:srgbClr val="000000"/>
                </a:solidFill>
              </a:rPr>
              <a:t>THE</a:t>
            </a:r>
            <a:r>
              <a:rPr lang="en-US" sz="1600" b="1" dirty="0">
                <a:solidFill>
                  <a:srgbClr val="008000"/>
                </a:solidFill>
              </a:rPr>
              <a:t> NAME  </a:t>
            </a:r>
            <a:r>
              <a:rPr lang="en-US" sz="1600" b="1" dirty="0">
                <a:solidFill>
                  <a:srgbClr val="000000"/>
                </a:solidFill>
              </a:rPr>
              <a:t>(proprietary signs, trademarks, symbols, logo) </a:t>
            </a:r>
            <a:r>
              <a:rPr lang="en-US" sz="1600" b="1" dirty="0">
                <a:solidFill>
                  <a:srgbClr val="008000"/>
                </a:solidFill>
              </a:rPr>
              <a:t>		</a:t>
            </a:r>
            <a:r>
              <a:rPr lang="en-GB" sz="1600" b="1" dirty="0" smtClean="0">
                <a:solidFill>
                  <a:srgbClr val="FF0000"/>
                </a:solidFill>
              </a:rPr>
              <a:t>+</a:t>
            </a:r>
            <a:r>
              <a:rPr lang="en-US" sz="1600" b="1" dirty="0">
                <a:solidFill>
                  <a:srgbClr val="008000"/>
                </a:solidFill>
              </a:rPr>
              <a:t>	</a:t>
            </a:r>
            <a:endParaRPr lang="en-GB" sz="1600" b="1" dirty="0">
              <a:solidFill>
                <a:srgbClr val="008000"/>
              </a:solidFill>
            </a:endParaRPr>
          </a:p>
          <a:p>
            <a:pPr indent="0" algn="just">
              <a:buNone/>
            </a:pPr>
            <a:r>
              <a:rPr lang="en-GB" sz="1600" b="1" dirty="0">
                <a:solidFill>
                  <a:srgbClr val="000000"/>
                </a:solidFill>
              </a:rPr>
              <a:t>THE</a:t>
            </a:r>
            <a:r>
              <a:rPr lang="en-GB" sz="1600" b="1" dirty="0">
                <a:solidFill>
                  <a:srgbClr val="008000"/>
                </a:solidFill>
              </a:rPr>
              <a:t> VALUES </a:t>
            </a:r>
            <a:r>
              <a:rPr lang="en-GB" sz="1600" b="1" dirty="0" smtClean="0">
                <a:solidFill>
                  <a:srgbClr val="000000"/>
                </a:solidFill>
              </a:rPr>
              <a:t>(</a:t>
            </a:r>
            <a:r>
              <a:rPr lang="it-IT" sz="1600" b="1" dirty="0" smtClean="0">
                <a:solidFill>
                  <a:srgbClr val="000000"/>
                </a:solidFill>
              </a:rPr>
              <a:t>brand </a:t>
            </a:r>
            <a:r>
              <a:rPr lang="en-US" sz="1600" b="1" dirty="0" smtClean="0">
                <a:solidFill>
                  <a:srgbClr val="000000"/>
                </a:solidFill>
              </a:rPr>
              <a:t>promise</a:t>
            </a:r>
            <a:r>
              <a:rPr lang="en-US" sz="1600" b="1" dirty="0">
                <a:solidFill>
                  <a:srgbClr val="000000"/>
                </a:solidFill>
              </a:rPr>
              <a:t>) </a:t>
            </a:r>
            <a:r>
              <a:rPr lang="en-US" sz="1600" b="1" dirty="0">
                <a:solidFill>
                  <a:srgbClr val="008000"/>
                </a:solidFill>
              </a:rPr>
              <a:t>					</a:t>
            </a:r>
            <a:r>
              <a:rPr lang="en-US" sz="1600" b="1" dirty="0" smtClean="0">
                <a:solidFill>
                  <a:srgbClr val="008000"/>
                </a:solidFill>
              </a:rPr>
              <a:t>		</a:t>
            </a:r>
            <a:r>
              <a:rPr lang="en-US" sz="1600" b="1" dirty="0" smtClean="0">
                <a:solidFill>
                  <a:srgbClr val="FF0000"/>
                </a:solidFill>
              </a:rPr>
              <a:t>+</a:t>
            </a:r>
            <a:r>
              <a:rPr lang="en-US" sz="1600" b="1" dirty="0">
                <a:solidFill>
                  <a:srgbClr val="008000"/>
                </a:solidFill>
              </a:rPr>
              <a:t>	</a:t>
            </a:r>
            <a:r>
              <a:rPr lang="en-GB" sz="1600" b="1" dirty="0">
                <a:solidFill>
                  <a:srgbClr val="008000"/>
                </a:solidFill>
              </a:rPr>
              <a:t> </a:t>
            </a:r>
          </a:p>
          <a:p>
            <a:pPr indent="0" algn="just">
              <a:buNone/>
            </a:pPr>
            <a:r>
              <a:rPr lang="en-GB" sz="1600" b="1" dirty="0" smtClean="0">
                <a:solidFill>
                  <a:srgbClr val="000000"/>
                </a:solidFill>
              </a:rPr>
              <a:t>THE</a:t>
            </a:r>
            <a:r>
              <a:rPr lang="en-GB" sz="1600" b="1" dirty="0" smtClean="0">
                <a:solidFill>
                  <a:srgbClr val="008000"/>
                </a:solidFill>
              </a:rPr>
              <a:t> ADVERTISING </a:t>
            </a:r>
            <a:r>
              <a:rPr lang="en-GB" sz="1600" b="1" dirty="0" smtClean="0"/>
              <a:t>(the image)</a:t>
            </a:r>
          </a:p>
          <a:p>
            <a:pPr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-</a:t>
            </a:r>
            <a:r>
              <a:rPr lang="en-GB" sz="1600" b="1" dirty="0">
                <a:solidFill>
                  <a:srgbClr val="008000"/>
                </a:solidFill>
              </a:rPr>
              <a:t>--------------------------------------------------------------------------------------------------</a:t>
            </a:r>
          </a:p>
          <a:p>
            <a:pPr indent="0" algn="just">
              <a:buNone/>
            </a:pPr>
            <a:r>
              <a:rPr lang="en-GB" sz="1600" b="1" dirty="0">
                <a:solidFill>
                  <a:srgbClr val="FF0000"/>
                </a:solidFill>
              </a:rPr>
              <a:t>A BRAND</a:t>
            </a:r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r>
              <a:rPr lang="en-GB" sz="1600" dirty="0" smtClean="0"/>
              <a:t>The opportunities arising from having a strong brand are:</a:t>
            </a:r>
          </a:p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customer loyalty</a:t>
            </a:r>
            <a:endParaRPr lang="en-GB" sz="1600" dirty="0" smtClean="0"/>
          </a:p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higher prices</a:t>
            </a:r>
          </a:p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brand stretching</a:t>
            </a: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E.g. Pan di </a:t>
            </a:r>
            <a:r>
              <a:rPr lang="en-GB" sz="1600" dirty="0" err="1" smtClean="0">
                <a:solidFill>
                  <a:srgbClr val="FF0000"/>
                </a:solidFill>
              </a:rPr>
              <a:t>Stelle</a:t>
            </a:r>
            <a:r>
              <a:rPr lang="en-GB" sz="1600" dirty="0" smtClean="0">
                <a:solidFill>
                  <a:srgbClr val="FF0000"/>
                </a:solidFill>
              </a:rPr>
              <a:t> biscuits and cereals or cakes.</a:t>
            </a:r>
            <a:endParaRPr lang="en-GB" sz="1600" dirty="0" smtClean="0"/>
          </a:p>
          <a:p>
            <a:pPr marL="0" indent="0" algn="just">
              <a:buNone/>
            </a:pPr>
            <a:r>
              <a:rPr lang="en-GB" sz="1600" dirty="0" smtClean="0"/>
              <a:t>Some brands are so strong that they have become </a:t>
            </a:r>
            <a:r>
              <a:rPr lang="en-GB" sz="1600" b="1" dirty="0" smtClean="0">
                <a:solidFill>
                  <a:srgbClr val="008000"/>
                </a:solidFill>
              </a:rPr>
              <a:t>global brands</a:t>
            </a:r>
            <a:r>
              <a:rPr lang="en-GB" sz="1600" dirty="0" smtClean="0"/>
              <a:t>.  Apple, Nike, Coca Cola.</a:t>
            </a:r>
          </a:p>
        </p:txBody>
      </p:sp>
    </p:spTree>
    <p:extLst>
      <p:ext uri="{BB962C8B-B14F-4D97-AF65-F5344CB8AC3E}">
        <p14:creationId xmlns:p14="http://schemas.microsoft.com/office/powerpoint/2010/main" xmlns="" val="25415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Product Life Cycle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dirty="0"/>
              <a:t>The product </a:t>
            </a:r>
            <a:r>
              <a:rPr lang="en-GB" sz="1600" b="1" dirty="0">
                <a:solidFill>
                  <a:srgbClr val="008000"/>
                </a:solidFill>
              </a:rPr>
              <a:t>life cycle </a:t>
            </a:r>
            <a:r>
              <a:rPr lang="en-GB" sz="1600" dirty="0"/>
              <a:t>is an important concept in marketing.  It describes the stages a product goes through from when it was first introduced and finally removed from the market. Not all products reach this final stage.  Some continue to grow and others </a:t>
            </a:r>
            <a:r>
              <a:rPr lang="en-GB" sz="1600" b="1" dirty="0">
                <a:solidFill>
                  <a:srgbClr val="008000"/>
                </a:solidFill>
              </a:rPr>
              <a:t>rise and fall</a:t>
            </a:r>
            <a:r>
              <a:rPr lang="en-GB" sz="1600" dirty="0">
                <a:solidFill>
                  <a:srgbClr val="008000"/>
                </a:solidFill>
              </a:rPr>
              <a:t>.</a:t>
            </a:r>
            <a:r>
              <a:rPr lang="en-GB" sz="1600" dirty="0"/>
              <a:t> </a:t>
            </a:r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Can </a:t>
            </a:r>
            <a:r>
              <a:rPr lang="en-GB" sz="1600" b="1" dirty="0">
                <a:solidFill>
                  <a:srgbClr val="FF0000"/>
                </a:solidFill>
              </a:rPr>
              <a:t>you name a product for each phase of the life cycle?</a:t>
            </a:r>
          </a:p>
          <a:p>
            <a:pPr marL="628650" indent="-285750" algn="just"/>
            <a:endParaRPr lang="en-GB" sz="1600" dirty="0"/>
          </a:p>
          <a:p>
            <a:pPr indent="0" algn="just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indent="0" algn="just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indent="0" algn="just">
              <a:buNone/>
            </a:pPr>
            <a:endParaRPr lang="en-GB" sz="1600" dirty="0" smtClean="0"/>
          </a:p>
          <a:p>
            <a:pPr algn="just">
              <a:buNone/>
            </a:pPr>
            <a:r>
              <a:rPr lang="en-US" sz="1600" dirty="0" smtClean="0"/>
              <a:t>	</a:t>
            </a:r>
          </a:p>
          <a:p>
            <a:pPr algn="just">
              <a:buNone/>
            </a:pPr>
            <a:r>
              <a:rPr lang="en-US" sz="1600" dirty="0" smtClean="0"/>
              <a:t> </a:t>
            </a:r>
            <a:endParaRPr lang="it-IT" sz="1600" dirty="0" smtClean="0"/>
          </a:p>
          <a:p>
            <a:pPr algn="just">
              <a:buNone/>
            </a:pPr>
            <a:endParaRPr lang="it-IT" sz="1600" dirty="0" smtClean="0"/>
          </a:p>
          <a:p>
            <a:pPr algn="just">
              <a:buNone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6F23-E489-0340-9F1D-FF79932351C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9" name="Immagine 8" descr="Screen Shot 2014-01-12 at 17.0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356992"/>
            <a:ext cx="627209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6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en-GB" sz="3200" b="1" dirty="0" smtClean="0"/>
              <a:t>Product life cycles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 smtClean="0"/>
              <a:t>Some goods can enjoy continuous growth, such as Microsoft </a:t>
            </a:r>
            <a:r>
              <a:rPr lang="en-GB" sz="1600" dirty="0" err="1" smtClean="0"/>
              <a:t>softwares</a:t>
            </a:r>
            <a:r>
              <a:rPr lang="en-GB" sz="1600" dirty="0" smtClean="0"/>
              <a:t>, because the product is being constantly improved and advertised, and maintains a strong brand loyalty.</a:t>
            </a:r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00B300"/>
                </a:solidFill>
              </a:rPr>
              <a:t>Extension strategies </a:t>
            </a:r>
            <a:r>
              <a:rPr lang="en-GB" sz="1600" dirty="0" smtClean="0"/>
              <a:t>extend the life of the product before it goes into decline. </a:t>
            </a:r>
          </a:p>
          <a:p>
            <a:pPr marL="0" indent="0" algn="just">
              <a:buNone/>
            </a:pPr>
            <a:r>
              <a:rPr lang="en-GB" sz="1600" dirty="0" smtClean="0"/>
              <a:t>The </a:t>
            </a:r>
            <a:r>
              <a:rPr lang="en-GB" sz="1600" b="1" dirty="0">
                <a:solidFill>
                  <a:srgbClr val="008000"/>
                </a:solidFill>
              </a:rPr>
              <a:t>Life cycle of a product </a:t>
            </a:r>
            <a:r>
              <a:rPr lang="en-GB" sz="1600" dirty="0"/>
              <a:t>could be </a:t>
            </a:r>
            <a:r>
              <a:rPr lang="en-GB" sz="1600" b="1" dirty="0">
                <a:solidFill>
                  <a:srgbClr val="008000"/>
                </a:solidFill>
              </a:rPr>
              <a:t>stretched</a:t>
            </a:r>
            <a:r>
              <a:rPr lang="en-GB" sz="1600" dirty="0"/>
              <a:t> by </a:t>
            </a:r>
            <a:r>
              <a:rPr lang="en-GB" sz="1600" b="1" dirty="0"/>
              <a:t>migrating </a:t>
            </a:r>
            <a:r>
              <a:rPr lang="en-GB" sz="1600" b="1" dirty="0" smtClean="0"/>
              <a:t>abroad </a:t>
            </a:r>
            <a:r>
              <a:rPr lang="en-GB" sz="1600" dirty="0" smtClean="0"/>
              <a:t>or by </a:t>
            </a:r>
            <a:r>
              <a:rPr lang="en-GB" sz="1600" b="1" dirty="0" smtClean="0"/>
              <a:t>Innovation, or by a </a:t>
            </a:r>
            <a:r>
              <a:rPr lang="en-GB" sz="1600" b="1" dirty="0"/>
              <a:t>Price </a:t>
            </a:r>
            <a:r>
              <a:rPr lang="en-GB" sz="1600" b="1" dirty="0" smtClean="0"/>
              <a:t>reduction, or through </a:t>
            </a:r>
            <a:r>
              <a:rPr lang="en-GB" sz="1600" b="1" dirty="0"/>
              <a:t>Advertising</a:t>
            </a:r>
            <a:r>
              <a:rPr lang="en-GB" sz="1600" dirty="0"/>
              <a:t> </a:t>
            </a:r>
            <a:r>
              <a:rPr lang="en-GB" sz="1600" dirty="0" smtClean="0"/>
              <a:t>.</a:t>
            </a:r>
            <a:endParaRPr lang="en-GB" sz="1600" dirty="0"/>
          </a:p>
          <a:p>
            <a:pPr marL="0" indent="0" algn="just">
              <a:buNone/>
            </a:pPr>
            <a:r>
              <a:rPr lang="en-GB" sz="1600" dirty="0" smtClean="0"/>
              <a:t>But </a:t>
            </a:r>
            <a:r>
              <a:rPr lang="en-GB" sz="1600" dirty="0"/>
              <a:t>it could also be brought to a </a:t>
            </a:r>
            <a:r>
              <a:rPr lang="en-GB" sz="1600" b="1" dirty="0">
                <a:solidFill>
                  <a:srgbClr val="008000"/>
                </a:solidFill>
              </a:rPr>
              <a:t>quicker end </a:t>
            </a:r>
            <a:r>
              <a:rPr lang="en-GB" sz="1600" dirty="0"/>
              <a:t>: because of stiffer competition or because </a:t>
            </a:r>
            <a:r>
              <a:rPr lang="en-GB" sz="1600" b="1" dirty="0"/>
              <a:t>when a product becomes very visible, much of its appeal fades </a:t>
            </a:r>
            <a:r>
              <a:rPr lang="en-GB" sz="1600" b="1" dirty="0" smtClean="0"/>
              <a:t>away</a:t>
            </a:r>
            <a:endParaRPr lang="en-GB" sz="1600" dirty="0"/>
          </a:p>
        </p:txBody>
      </p:sp>
      <p:pic>
        <p:nvPicPr>
          <p:cNvPr id="5" name="Immagine 4" descr="Screen Shot 2014-01-12 at 17.0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238" y="3933056"/>
            <a:ext cx="6272098" cy="2160240"/>
          </a:xfrm>
          <a:prstGeom prst="rect">
            <a:avLst/>
          </a:prstGeom>
        </p:spPr>
      </p:pic>
      <p:cxnSp>
        <p:nvCxnSpPr>
          <p:cNvPr id="6" name="Connettore 7 5"/>
          <p:cNvCxnSpPr/>
          <p:nvPr/>
        </p:nvCxnSpPr>
        <p:spPr>
          <a:xfrm>
            <a:off x="3491880" y="4877544"/>
            <a:ext cx="1236816" cy="711696"/>
          </a:xfrm>
          <a:prstGeom prst="curved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7 6"/>
          <p:cNvCxnSpPr/>
          <p:nvPr/>
        </p:nvCxnSpPr>
        <p:spPr>
          <a:xfrm flipV="1">
            <a:off x="4932040" y="4221088"/>
            <a:ext cx="2592288" cy="648072"/>
          </a:xfrm>
          <a:prstGeom prst="curved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3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en-GB" sz="3200" b="1" dirty="0" smtClean="0"/>
              <a:t>Product range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 smtClean="0"/>
              <a:t>Most businesses sell more than one product. </a:t>
            </a:r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What are the advantages of having a product range rather than just one product?</a:t>
            </a:r>
          </a:p>
          <a:p>
            <a:pPr marL="0" indent="0" algn="just">
              <a:buNone/>
            </a:pPr>
            <a:endParaRPr lang="en-GB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8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en-GB" sz="3200" b="1" dirty="0" smtClean="0"/>
              <a:t>Product range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600" dirty="0" smtClean="0">
                <a:solidFill>
                  <a:srgbClr val="000000"/>
                </a:solidFill>
              </a:rPr>
              <a:t>Some companies grow by </a:t>
            </a:r>
            <a:r>
              <a:rPr lang="en-GB" sz="1600" b="1" dirty="0" err="1" smtClean="0">
                <a:solidFill>
                  <a:srgbClr val="008000"/>
                </a:solidFill>
              </a:rPr>
              <a:t>speading</a:t>
            </a:r>
            <a:r>
              <a:rPr lang="en-GB" sz="1600" b="1" dirty="0" smtClean="0">
                <a:solidFill>
                  <a:srgbClr val="008000"/>
                </a:solidFill>
              </a:rPr>
              <a:t> the risk </a:t>
            </a:r>
            <a:r>
              <a:rPr lang="en-GB" sz="1600" dirty="0" smtClean="0">
                <a:solidFill>
                  <a:srgbClr val="000000"/>
                </a:solidFill>
              </a:rPr>
              <a:t>(take overs)</a:t>
            </a:r>
          </a:p>
          <a:p>
            <a:pPr algn="just"/>
            <a:r>
              <a:rPr lang="en-GB" sz="1600" dirty="0" smtClean="0">
                <a:solidFill>
                  <a:srgbClr val="000000"/>
                </a:solidFill>
              </a:rPr>
              <a:t>Some others by </a:t>
            </a:r>
            <a:r>
              <a:rPr lang="en-GB" sz="1600" b="1" dirty="0" smtClean="0">
                <a:solidFill>
                  <a:srgbClr val="008000"/>
                </a:solidFill>
              </a:rPr>
              <a:t>capitalizing </a:t>
            </a:r>
            <a:r>
              <a:rPr lang="en-GB" sz="1600" dirty="0" smtClean="0">
                <a:solidFill>
                  <a:srgbClr val="000000"/>
                </a:solidFill>
              </a:rPr>
              <a:t>on their brand image (Umbrella Branding)</a:t>
            </a:r>
          </a:p>
        </p:txBody>
      </p:sp>
      <p:pic>
        <p:nvPicPr>
          <p:cNvPr id="4" name="Immagine 3" descr="Screen Shot 2014-01-09 at 18.2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78467"/>
            <a:ext cx="2772608" cy="1850733"/>
          </a:xfrm>
          <a:prstGeom prst="rect">
            <a:avLst/>
          </a:prstGeom>
        </p:spPr>
      </p:pic>
      <p:pic>
        <p:nvPicPr>
          <p:cNvPr id="6" name="Immagine 5" descr="Screen Shot 2014-02-02 at 18.10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69778"/>
            <a:ext cx="3006064" cy="13874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79970" y="2996952"/>
            <a:ext cx="18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Procter</a:t>
            </a:r>
            <a:r>
              <a:rPr lang="it-IT" dirty="0" smtClean="0"/>
              <a:t> &amp; </a:t>
            </a:r>
            <a:r>
              <a:rPr lang="it-IT" dirty="0" err="1" smtClean="0"/>
              <a:t>Gamble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84604" y="3166037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Nivea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250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Why people don’t buy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600" b="1" dirty="0" smtClean="0"/>
              <a:t>	</a:t>
            </a:r>
            <a:endParaRPr lang="en-GB" sz="1600" dirty="0" smtClean="0"/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/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noProof="1"/>
          </a:p>
        </p:txBody>
      </p:sp>
      <p:pic>
        <p:nvPicPr>
          <p:cNvPr id="11" name="Immagine 10" descr="Screen Shot 2014-02-11 at 17.5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40" y="2852936"/>
            <a:ext cx="1010072" cy="1431122"/>
          </a:xfrm>
          <a:prstGeom prst="rect">
            <a:avLst/>
          </a:prstGeom>
        </p:spPr>
      </p:pic>
      <p:pic>
        <p:nvPicPr>
          <p:cNvPr id="13" name="Immagine 12" descr="Screen Shot 2014-02-11 at 18.0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060848"/>
            <a:ext cx="1242888" cy="1220372"/>
          </a:xfrm>
          <a:prstGeom prst="rect">
            <a:avLst/>
          </a:prstGeom>
        </p:spPr>
      </p:pic>
      <p:pic>
        <p:nvPicPr>
          <p:cNvPr id="15" name="Immagine 14" descr="Screen Shot 2014-02-11 at 18.06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836" y="2636912"/>
            <a:ext cx="456364" cy="797154"/>
          </a:xfrm>
          <a:prstGeom prst="rect">
            <a:avLst/>
          </a:prstGeom>
        </p:spPr>
      </p:pic>
      <p:pic>
        <p:nvPicPr>
          <p:cNvPr id="16" name="Immagine 15" descr="Screen Shot 2014-02-11 at 18.10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591" y="4844408"/>
            <a:ext cx="992146" cy="651745"/>
          </a:xfrm>
          <a:prstGeom prst="rect">
            <a:avLst/>
          </a:prstGeom>
        </p:spPr>
      </p:pic>
      <p:pic>
        <p:nvPicPr>
          <p:cNvPr id="17" name="Immagine 16" descr="Screen Shot 2014-02-11 at 18.13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016" y="3605715"/>
            <a:ext cx="1835696" cy="1317828"/>
          </a:xfrm>
          <a:prstGeom prst="rect">
            <a:avLst/>
          </a:prstGeom>
        </p:spPr>
      </p:pic>
      <p:pic>
        <p:nvPicPr>
          <p:cNvPr id="18" name="Immagine 17" descr="Screen Shot 2014-02-11 at 18.15.3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262" y="3438532"/>
            <a:ext cx="724584" cy="1230162"/>
          </a:xfrm>
          <a:prstGeom prst="rect">
            <a:avLst/>
          </a:prstGeom>
        </p:spPr>
      </p:pic>
      <p:pic>
        <p:nvPicPr>
          <p:cNvPr id="20" name="Immagine 19" descr="Screen Shot 2014-02-11 at 18.21.2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5" y="2988842"/>
            <a:ext cx="1865206" cy="1855566"/>
          </a:xfrm>
          <a:prstGeom prst="rect">
            <a:avLst/>
          </a:prstGeom>
        </p:spPr>
      </p:pic>
      <p:pic>
        <p:nvPicPr>
          <p:cNvPr id="21" name="Immagine 20" descr="Screen Shot 2014-02-11 at 17.58.3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464519"/>
            <a:ext cx="1440160" cy="1436523"/>
          </a:xfrm>
          <a:prstGeom prst="rect">
            <a:avLst/>
          </a:prstGeom>
        </p:spPr>
      </p:pic>
      <p:pic>
        <p:nvPicPr>
          <p:cNvPr id="4" name="Immagine 3" descr="Screen Shot 2014-02-11 at 18.03.1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074" y="908720"/>
            <a:ext cx="2342619" cy="2372500"/>
          </a:xfrm>
          <a:prstGeom prst="rect">
            <a:avLst/>
          </a:prstGeom>
        </p:spPr>
      </p:pic>
      <p:pic>
        <p:nvPicPr>
          <p:cNvPr id="5" name="Immagine 4" descr="Screen Shot 2014-02-11 at 21.04.5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491" y="2176360"/>
            <a:ext cx="1083431" cy="761330"/>
          </a:xfrm>
          <a:prstGeom prst="rect">
            <a:avLst/>
          </a:prstGeom>
        </p:spPr>
      </p:pic>
      <p:pic>
        <p:nvPicPr>
          <p:cNvPr id="6" name="Immagine 5" descr="Screen Shot 2014-02-11 at 21.06.5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398" y="3429000"/>
            <a:ext cx="966515" cy="1340543"/>
          </a:xfrm>
          <a:prstGeom prst="rect">
            <a:avLst/>
          </a:prstGeom>
        </p:spPr>
      </p:pic>
      <p:pic>
        <p:nvPicPr>
          <p:cNvPr id="7" name="Immagine 6" descr="Screen Shot 2014-02-11 at 21.07.2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4778" y="4252952"/>
            <a:ext cx="1034422" cy="1341181"/>
          </a:xfrm>
          <a:prstGeom prst="rect">
            <a:avLst/>
          </a:prstGeom>
        </p:spPr>
      </p:pic>
      <p:pic>
        <p:nvPicPr>
          <p:cNvPr id="8" name="Immagine 7" descr="Screen Shot 2014-02-11 at 21.15.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695251"/>
            <a:ext cx="1145743" cy="1196752"/>
          </a:xfrm>
          <a:prstGeom prst="rect">
            <a:avLst/>
          </a:prstGeom>
        </p:spPr>
      </p:pic>
      <p:pic>
        <p:nvPicPr>
          <p:cNvPr id="9" name="Immagine 8" descr="Screen Shot 2014-02-11 at 21.25.2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5183408"/>
            <a:ext cx="1920867" cy="10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9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it-IT" sz="3200" b="1" dirty="0" smtClean="0"/>
              <a:t>The Boston Matrix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 smtClean="0"/>
              <a:t>Product range  can be analysed using the Boston Group Consulting Matrix. </a:t>
            </a:r>
          </a:p>
          <a:p>
            <a:pPr marL="0" lvl="0" indent="0" algn="just">
              <a:buNone/>
            </a:pPr>
            <a:endParaRPr lang="en-GB" sz="16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magine 3" descr="Screen shot 2013-03-06 at 09.24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16832"/>
            <a:ext cx="3806093" cy="34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0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it-IT" sz="3200" b="1" dirty="0" smtClean="0"/>
              <a:t>The Boston Matrix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38100" cmpd="sng">
            <a:noFill/>
          </a:ln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16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dirty="0" smtClean="0"/>
          </a:p>
          <a:p>
            <a:pPr marL="0" lvl="0" indent="0" algn="just">
              <a:buNone/>
            </a:pPr>
            <a:endParaRPr lang="en-GB" sz="14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magine 3" descr="Screen shot 2013-03-06 at 09.24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16832"/>
            <a:ext cx="3806093" cy="34325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02505" y="2132856"/>
            <a:ext cx="125496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they </a:t>
            </a:r>
            <a:r>
              <a:rPr lang="en-GB" sz="1200" dirty="0"/>
              <a:t>have potential, but may need substantial investment to grow </a:t>
            </a:r>
            <a:r>
              <a:rPr lang="en-GB" sz="1200" dirty="0" smtClean="0"/>
              <a:t>their market </a:t>
            </a:r>
            <a:r>
              <a:rPr lang="en-GB" sz="1200" dirty="0"/>
              <a:t>share </a:t>
            </a:r>
            <a:endParaRPr lang="it-IT" sz="12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2057473" y="2564904"/>
            <a:ext cx="9303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732239" y="1922671"/>
            <a:ext cx="1656183" cy="1200329"/>
          </a:xfrm>
          <a:prstGeom prst="rect">
            <a:avLst/>
          </a:prstGeom>
          <a:solidFill>
            <a:srgbClr val="FDE0B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Often </a:t>
            </a:r>
            <a:r>
              <a:rPr lang="en-GB" sz="1200" dirty="0"/>
              <a:t>Stars need heavy investment to sustain growth. Eventually growth will slow and, </a:t>
            </a:r>
            <a:r>
              <a:rPr lang="en-GB" sz="1200" dirty="0" smtClean="0"/>
              <a:t>will </a:t>
            </a:r>
            <a:r>
              <a:rPr lang="en-GB" sz="1200" dirty="0"/>
              <a:t>become Cash Cows</a:t>
            </a:r>
          </a:p>
          <a:p>
            <a:endParaRPr lang="it-IT" sz="12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5801889" y="2492896"/>
            <a:ext cx="9303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732240" y="3429000"/>
            <a:ext cx="1656184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These are mature, successful products with relatively little need for investment. </a:t>
            </a:r>
            <a:r>
              <a:rPr lang="en-GB" sz="1200" dirty="0" smtClean="0"/>
              <a:t>continue </a:t>
            </a:r>
            <a:r>
              <a:rPr lang="en-GB" sz="1200" dirty="0"/>
              <a:t>to generate the strong cash flows that the company needs for its Stars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5796136" y="4077072"/>
            <a:ext cx="9303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11560" y="3717032"/>
            <a:ext cx="15443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products </a:t>
            </a:r>
            <a:r>
              <a:rPr lang="en-GB" sz="1200" dirty="0"/>
              <a:t>that have a low market share in unattractive, low-growth markets. </a:t>
            </a:r>
            <a:r>
              <a:rPr lang="en-GB" sz="1200" b="1" dirty="0" smtClean="0"/>
              <a:t>Dogs </a:t>
            </a:r>
            <a:r>
              <a:rPr lang="en-GB" sz="1200" b="1" dirty="0"/>
              <a:t>are usually sold or closed.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24426" y="5445224"/>
            <a:ext cx="756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FF0000"/>
                </a:solidFill>
              </a:rPr>
              <a:t>Put the </a:t>
            </a:r>
            <a:r>
              <a:rPr lang="it-IT" sz="1600" b="1" dirty="0" err="1">
                <a:solidFill>
                  <a:srgbClr val="FF0000"/>
                </a:solidFill>
              </a:rPr>
              <a:t>following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products</a:t>
            </a:r>
            <a:r>
              <a:rPr lang="it-IT" sz="1600" b="1" dirty="0">
                <a:solidFill>
                  <a:srgbClr val="FF0000"/>
                </a:solidFill>
              </a:rPr>
              <a:t> in </a:t>
            </a:r>
            <a:r>
              <a:rPr lang="it-IT" sz="1600" b="1" dirty="0" err="1">
                <a:solidFill>
                  <a:srgbClr val="FF0000"/>
                </a:solidFill>
              </a:rPr>
              <a:t>each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square</a:t>
            </a:r>
            <a:r>
              <a:rPr lang="it-IT" sz="1600" b="1" dirty="0">
                <a:solidFill>
                  <a:srgbClr val="FF0000"/>
                </a:solidFill>
              </a:rPr>
              <a:t>: Subaru </a:t>
            </a:r>
            <a:r>
              <a:rPr lang="it-IT" sz="1600" b="1" dirty="0" err="1">
                <a:solidFill>
                  <a:srgbClr val="FF0000"/>
                </a:solidFill>
              </a:rPr>
              <a:t>cars</a:t>
            </a:r>
            <a:r>
              <a:rPr lang="it-IT" sz="1600" b="1" dirty="0">
                <a:solidFill>
                  <a:srgbClr val="FF0000"/>
                </a:solidFill>
              </a:rPr>
              <a:t> in Italy, </a:t>
            </a:r>
            <a:r>
              <a:rPr lang="it-IT" sz="1600" b="1" dirty="0" err="1">
                <a:solidFill>
                  <a:srgbClr val="FF0000"/>
                </a:solidFill>
              </a:rPr>
              <a:t>Iphone</a:t>
            </a:r>
            <a:r>
              <a:rPr lang="it-IT" sz="1600" b="1" dirty="0">
                <a:solidFill>
                  <a:srgbClr val="FF0000"/>
                </a:solidFill>
              </a:rPr>
              <a:t> 5</a:t>
            </a:r>
            <a:r>
              <a:rPr lang="it-IT" sz="1600" b="1">
                <a:solidFill>
                  <a:srgbClr val="FF0000"/>
                </a:solidFill>
              </a:rPr>
              <a:t>, </a:t>
            </a:r>
            <a:r>
              <a:rPr lang="it-IT" sz="1600" b="1" smtClean="0">
                <a:solidFill>
                  <a:srgbClr val="FF0000"/>
                </a:solidFill>
              </a:rPr>
              <a:t>Coca </a:t>
            </a:r>
            <a:r>
              <a:rPr lang="it-IT" sz="1600" b="1" dirty="0">
                <a:solidFill>
                  <a:srgbClr val="FF0000"/>
                </a:solidFill>
              </a:rPr>
              <a:t>Cola.  </a:t>
            </a:r>
          </a:p>
          <a:p>
            <a:pPr lvl="0" algn="just"/>
            <a:r>
              <a:rPr lang="it-IT" sz="1600" b="1" dirty="0" err="1" smtClean="0">
                <a:solidFill>
                  <a:srgbClr val="FF0000"/>
                </a:solidFill>
              </a:rPr>
              <a:t>Why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should</a:t>
            </a:r>
            <a:r>
              <a:rPr lang="it-IT" sz="1600" b="1" dirty="0" smtClean="0">
                <a:solidFill>
                  <a:srgbClr val="FF0000"/>
                </a:solidFill>
              </a:rPr>
              <a:t> companies </a:t>
            </a:r>
            <a:r>
              <a:rPr lang="it-IT" sz="1600" b="1" dirty="0" err="1" smtClean="0">
                <a:solidFill>
                  <a:srgbClr val="FF0000"/>
                </a:solidFill>
              </a:rPr>
              <a:t>buy</a:t>
            </a:r>
            <a:r>
              <a:rPr lang="it-IT" sz="1600" b="1" dirty="0" smtClean="0">
                <a:solidFill>
                  <a:srgbClr val="FF0000"/>
                </a:solidFill>
              </a:rPr>
              <a:t> “dogs”? </a:t>
            </a:r>
            <a:r>
              <a:rPr lang="it-IT" sz="1600" b="1" dirty="0" err="1" smtClean="0">
                <a:solidFill>
                  <a:srgbClr val="FF0000"/>
                </a:solidFill>
              </a:rPr>
              <a:t>Why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having</a:t>
            </a:r>
            <a:r>
              <a:rPr lang="it-IT" sz="1600" b="1" dirty="0" smtClean="0">
                <a:solidFill>
                  <a:srgbClr val="FF0000"/>
                </a:solidFill>
              </a:rPr>
              <a:t> a </a:t>
            </a:r>
            <a:r>
              <a:rPr lang="it-IT" sz="1600" b="1" dirty="0" err="1" smtClean="0">
                <a:solidFill>
                  <a:srgbClr val="FF0000"/>
                </a:solidFill>
              </a:rPr>
              <a:t>product</a:t>
            </a:r>
            <a:r>
              <a:rPr lang="it-IT" sz="1600" b="1" dirty="0" smtClean="0">
                <a:solidFill>
                  <a:srgbClr val="FF0000"/>
                </a:solidFill>
              </a:rPr>
              <a:t> in </a:t>
            </a:r>
            <a:r>
              <a:rPr lang="it-IT" sz="1600" b="1" dirty="0" err="1" smtClean="0">
                <a:solidFill>
                  <a:srgbClr val="FF0000"/>
                </a:solidFill>
              </a:rPr>
              <a:t>each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square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makes</a:t>
            </a:r>
            <a:r>
              <a:rPr lang="it-IT" sz="1600" b="1" dirty="0" smtClean="0">
                <a:solidFill>
                  <a:srgbClr val="FF0000"/>
                </a:solidFill>
              </a:rPr>
              <a:t> a </a:t>
            </a:r>
            <a:r>
              <a:rPr lang="it-IT" sz="1600" b="1" dirty="0" err="1" smtClean="0">
                <a:solidFill>
                  <a:srgbClr val="FF0000"/>
                </a:solidFill>
              </a:rPr>
              <a:t>balanced</a:t>
            </a:r>
            <a:r>
              <a:rPr lang="it-IT" sz="1600" b="1" dirty="0" smtClean="0">
                <a:solidFill>
                  <a:srgbClr val="FF0000"/>
                </a:solidFill>
              </a:rPr>
              <a:t> portfolio?</a:t>
            </a:r>
            <a:endParaRPr lang="it-IT" sz="1600" b="1" dirty="0">
              <a:solidFill>
                <a:srgbClr val="FF000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195736" y="4293096"/>
            <a:ext cx="9303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69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What marketing is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811" y="161713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b="1" dirty="0" smtClean="0"/>
              <a:t>	</a:t>
            </a:r>
            <a:endParaRPr lang="en-GB" sz="1600" dirty="0" smtClean="0"/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/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/>
              <a:buNone/>
            </a:pPr>
            <a:endParaRPr lang="it-IT" sz="2400" b="1" noProof="1">
              <a:solidFill>
                <a:srgbClr val="008000"/>
              </a:solidFill>
            </a:endParaRPr>
          </a:p>
          <a:p>
            <a:pPr marL="0" algn="ctr">
              <a:spcBef>
                <a:spcPts val="0"/>
              </a:spcBef>
              <a:buFont typeface="Arial"/>
              <a:buNone/>
            </a:pPr>
            <a:r>
              <a:rPr lang="it-IT" sz="6000" b="1" noProof="1" smtClean="0">
                <a:solidFill>
                  <a:srgbClr val="008000"/>
                </a:solidFill>
              </a:rPr>
              <a:t>“</a:t>
            </a:r>
            <a:r>
              <a:rPr lang="it-IT" sz="2400" b="1" i="1" noProof="1" smtClean="0">
                <a:solidFill>
                  <a:srgbClr val="008000"/>
                </a:solidFill>
              </a:rPr>
              <a:t>Every sale has six basic obstacles: </a:t>
            </a:r>
          </a:p>
          <a:p>
            <a:pPr marL="0" algn="ctr">
              <a:spcBef>
                <a:spcPts val="0"/>
              </a:spcBef>
              <a:buFont typeface="Arial"/>
              <a:buNone/>
            </a:pP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need,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money,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hurry,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desire, </a:t>
            </a:r>
            <a:r>
              <a:rPr lang="it-IT" sz="2400" b="1" i="1" noProof="1" smtClean="0">
                <a:solidFill>
                  <a:srgbClr val="FF0000"/>
                </a:solidFill>
              </a:rPr>
              <a:t>no </a:t>
            </a:r>
            <a:r>
              <a:rPr lang="it-IT" sz="2400" b="1" i="1" noProof="1" smtClean="0">
                <a:solidFill>
                  <a:srgbClr val="008000"/>
                </a:solidFill>
              </a:rPr>
              <a:t>trust,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time</a:t>
            </a:r>
            <a:r>
              <a:rPr lang="it-IT" sz="6000" b="1" i="1" noProof="1" smtClean="0">
                <a:solidFill>
                  <a:srgbClr val="008000"/>
                </a:solidFill>
              </a:rPr>
              <a:t>”</a:t>
            </a:r>
          </a:p>
          <a:p>
            <a:pPr marL="0" algn="ctr">
              <a:spcBef>
                <a:spcPts val="0"/>
              </a:spcBef>
              <a:buFont typeface="Arial"/>
              <a:buNone/>
            </a:pPr>
            <a:r>
              <a:rPr lang="it-IT" sz="2400" b="1" noProof="1" smtClean="0">
                <a:solidFill>
                  <a:srgbClr val="008000"/>
                </a:solidFill>
              </a:rPr>
              <a:t>	</a:t>
            </a:r>
          </a:p>
          <a:p>
            <a:pPr marL="0" algn="ctr">
              <a:spcBef>
                <a:spcPts val="0"/>
              </a:spcBef>
              <a:buFont typeface="Arial"/>
              <a:buNone/>
            </a:pPr>
            <a:endParaRPr lang="it-IT" sz="1600" b="1" noProof="1"/>
          </a:p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b="1" noProof="1" smtClean="0"/>
          </a:p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noProof="1"/>
          </a:p>
        </p:txBody>
      </p:sp>
    </p:spTree>
    <p:extLst>
      <p:ext uri="{BB962C8B-B14F-4D97-AF65-F5344CB8AC3E}">
        <p14:creationId xmlns:p14="http://schemas.microsoft.com/office/powerpoint/2010/main" xmlns="" val="3102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What marketing is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811" y="161713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b="1" dirty="0" smtClean="0"/>
              <a:t>	</a:t>
            </a:r>
            <a:endParaRPr lang="en-GB" sz="1600" dirty="0" smtClean="0"/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/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/>
              <a:buNone/>
            </a:pPr>
            <a:r>
              <a:rPr lang="it-IT" sz="2400" b="1" noProof="1" smtClean="0">
                <a:solidFill>
                  <a:srgbClr val="008000"/>
                </a:solidFill>
              </a:rPr>
              <a:t>“</a:t>
            </a:r>
            <a:r>
              <a:rPr lang="it-IT" sz="2400" b="1" i="1" noProof="1" smtClean="0">
                <a:solidFill>
                  <a:srgbClr val="008000"/>
                </a:solidFill>
              </a:rPr>
              <a:t>Every sale has six basic obstacles: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need,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money,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hurry,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desire, </a:t>
            </a:r>
            <a:r>
              <a:rPr lang="it-IT" sz="2400" b="1" i="1" noProof="1" smtClean="0">
                <a:solidFill>
                  <a:srgbClr val="FF0000"/>
                </a:solidFill>
              </a:rPr>
              <a:t>no </a:t>
            </a:r>
            <a:r>
              <a:rPr lang="it-IT" sz="2400" b="1" i="1" noProof="1" smtClean="0">
                <a:solidFill>
                  <a:srgbClr val="008000"/>
                </a:solidFill>
              </a:rPr>
              <a:t>trust, </a:t>
            </a:r>
            <a:r>
              <a:rPr lang="it-IT" sz="2400" b="1" i="1" noProof="1" smtClean="0">
                <a:solidFill>
                  <a:srgbClr val="FF0000"/>
                </a:solidFill>
              </a:rPr>
              <a:t>no</a:t>
            </a:r>
            <a:r>
              <a:rPr lang="it-IT" sz="2400" b="1" i="1" noProof="1" smtClean="0">
                <a:solidFill>
                  <a:srgbClr val="008000"/>
                </a:solidFill>
              </a:rPr>
              <a:t> time”</a:t>
            </a:r>
          </a:p>
          <a:p>
            <a:pPr marL="0" algn="just">
              <a:spcBef>
                <a:spcPts val="0"/>
              </a:spcBef>
              <a:buFont typeface="Arial"/>
              <a:buNone/>
            </a:pPr>
            <a:r>
              <a:rPr lang="it-IT" sz="2400" b="1" noProof="1" smtClean="0">
                <a:solidFill>
                  <a:srgbClr val="008000"/>
                </a:solidFill>
              </a:rPr>
              <a:t>	</a:t>
            </a:r>
          </a:p>
          <a:p>
            <a:pPr marL="0" algn="just">
              <a:spcBef>
                <a:spcPts val="0"/>
              </a:spcBef>
              <a:buFont typeface="Arial"/>
              <a:buNone/>
            </a:pPr>
            <a:r>
              <a:rPr lang="it-IT" sz="1600" b="1" noProof="1" smtClean="0"/>
              <a:t>Marketing helps to remove all these hurdles and convert them in opportunities for the company to attract new customers.</a:t>
            </a:r>
          </a:p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b="1" noProof="1"/>
          </a:p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b="1" noProof="1" smtClean="0"/>
          </a:p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b="1" noProof="1"/>
          </a:p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b="1" noProof="1" smtClean="0"/>
          </a:p>
          <a:p>
            <a:pPr marL="0" algn="ctr">
              <a:spcBef>
                <a:spcPts val="0"/>
              </a:spcBef>
              <a:buFont typeface="Arial"/>
              <a:buNone/>
            </a:pPr>
            <a:r>
              <a:rPr lang="it-IT" sz="2800" b="1" noProof="1" smtClean="0">
                <a:solidFill>
                  <a:srgbClr val="FF0000"/>
                </a:solidFill>
              </a:rPr>
              <a:t>P</a:t>
            </a:r>
            <a:r>
              <a:rPr lang="it-IT" sz="2800" b="1" noProof="1" smtClean="0"/>
              <a:t>roduct </a:t>
            </a:r>
            <a:r>
              <a:rPr lang="it-IT" sz="1400" b="1" noProof="1" smtClean="0"/>
              <a:t>innovation</a:t>
            </a:r>
          </a:p>
          <a:p>
            <a:pPr marL="0" algn="ctr">
              <a:spcBef>
                <a:spcPts val="0"/>
              </a:spcBef>
              <a:buFont typeface="Arial"/>
              <a:buNone/>
            </a:pPr>
            <a:r>
              <a:rPr lang="it-IT" sz="2800" b="1" noProof="1" smtClean="0">
                <a:solidFill>
                  <a:srgbClr val="FF0000"/>
                </a:solidFill>
              </a:rPr>
              <a:t>P</a:t>
            </a:r>
            <a:r>
              <a:rPr lang="it-IT" sz="2800" b="1" noProof="1" smtClean="0">
                <a:solidFill>
                  <a:srgbClr val="000000"/>
                </a:solidFill>
              </a:rPr>
              <a:t>rice </a:t>
            </a:r>
            <a:r>
              <a:rPr lang="it-IT" sz="1400" b="1" noProof="1" smtClean="0">
                <a:solidFill>
                  <a:srgbClr val="000000"/>
                </a:solidFill>
              </a:rPr>
              <a:t>reduction </a:t>
            </a:r>
            <a:r>
              <a:rPr lang="it-IT" sz="2800" b="1" noProof="1" smtClean="0">
                <a:solidFill>
                  <a:srgbClr val="FF0000"/>
                </a:solidFill>
              </a:rPr>
              <a:t>P</a:t>
            </a:r>
            <a:r>
              <a:rPr lang="it-IT" sz="2800" b="1" noProof="1" smtClean="0">
                <a:solidFill>
                  <a:srgbClr val="000000"/>
                </a:solidFill>
              </a:rPr>
              <a:t>lace </a:t>
            </a:r>
            <a:r>
              <a:rPr lang="it-IT" sz="1400" b="1" noProof="1" smtClean="0">
                <a:solidFill>
                  <a:srgbClr val="000000"/>
                </a:solidFill>
              </a:rPr>
              <a:t>change</a:t>
            </a:r>
          </a:p>
          <a:p>
            <a:pPr marL="0" algn="ctr">
              <a:spcBef>
                <a:spcPts val="0"/>
              </a:spcBef>
              <a:buFont typeface="Arial"/>
              <a:buNone/>
            </a:pPr>
            <a:r>
              <a:rPr lang="it-IT" sz="2800" b="1" noProof="1" smtClean="0">
                <a:solidFill>
                  <a:srgbClr val="FF0000"/>
                </a:solidFill>
              </a:rPr>
              <a:t>P</a:t>
            </a:r>
            <a:r>
              <a:rPr lang="it-IT" sz="2800" b="1" noProof="1" smtClean="0">
                <a:solidFill>
                  <a:srgbClr val="000000"/>
                </a:solidFill>
              </a:rPr>
              <a:t>romotion </a:t>
            </a:r>
            <a:r>
              <a:rPr lang="it-IT" sz="1400" b="1" noProof="1" smtClean="0">
                <a:solidFill>
                  <a:srgbClr val="000000"/>
                </a:solidFill>
              </a:rPr>
              <a:t>desirability</a:t>
            </a:r>
          </a:p>
          <a:p>
            <a:pPr marL="0" algn="just">
              <a:spcBef>
                <a:spcPts val="0"/>
              </a:spcBef>
              <a:buFont typeface="Arial"/>
              <a:buNone/>
            </a:pPr>
            <a:endParaRPr lang="it-IT" sz="1600" noProof="1"/>
          </a:p>
        </p:txBody>
      </p:sp>
    </p:spTree>
    <p:extLst>
      <p:ext uri="{BB962C8B-B14F-4D97-AF65-F5344CB8AC3E}">
        <p14:creationId xmlns:p14="http://schemas.microsoft.com/office/powerpoint/2010/main" xmlns="" val="21844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4937794"/>
            <a:ext cx="1872208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en-GB" sz="3200" b="1" dirty="0">
                <a:solidFill>
                  <a:srgbClr val="FF0000"/>
                </a:solidFill>
              </a:rPr>
              <a:t>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b="1" dirty="0" smtClean="0"/>
              <a:t>	</a:t>
            </a:r>
            <a:endParaRPr lang="en-GB" sz="16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1600" dirty="0"/>
              <a:t>In the </a:t>
            </a:r>
            <a:r>
              <a:rPr lang="en-GB" sz="1600" dirty="0" smtClean="0"/>
              <a:t>‘40s- 50s- 60s </a:t>
            </a:r>
            <a:r>
              <a:rPr lang="en-GB" sz="1600" dirty="0"/>
              <a:t>marketing </a:t>
            </a:r>
            <a:r>
              <a:rPr lang="en-GB" sz="1600" dirty="0" smtClean="0"/>
              <a:t>was similar to advertising. It was a simple world with few brands competing so it meant </a:t>
            </a:r>
            <a:r>
              <a:rPr lang="en-GB" sz="1600" dirty="0"/>
              <a:t>letting people know that a new product was available: the customer came after the product.</a:t>
            </a:r>
            <a:r>
              <a:rPr lang="en-GB" sz="1600" b="1" dirty="0">
                <a:solidFill>
                  <a:srgbClr val="FF0000"/>
                </a:solidFill>
              </a:rPr>
              <a:t> Nowadays the customer often comes </a:t>
            </a:r>
            <a:r>
              <a:rPr lang="en-GB" sz="1600" b="1" dirty="0" smtClean="0">
                <a:solidFill>
                  <a:srgbClr val="FF0000"/>
                </a:solidFill>
              </a:rPr>
              <a:t>“before” </a:t>
            </a:r>
            <a:r>
              <a:rPr lang="en-GB" sz="1600" b="1" dirty="0">
                <a:solidFill>
                  <a:srgbClr val="FF0000"/>
                </a:solidFill>
              </a:rPr>
              <a:t>the product. What is the meaning of </a:t>
            </a:r>
            <a:r>
              <a:rPr lang="en-GB" sz="1600" b="1" dirty="0" smtClean="0">
                <a:solidFill>
                  <a:srgbClr val="FF0000"/>
                </a:solidFill>
              </a:rPr>
              <a:t>that?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</a:pPr>
            <a:endParaRPr lang="it-IT" sz="16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</p:txBody>
      </p:sp>
      <p:pic>
        <p:nvPicPr>
          <p:cNvPr id="10" name="Immagine 9" descr="Screen shot 2013-03-08 at 16.04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083258"/>
            <a:ext cx="1655100" cy="1645564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5" name="Connettore 1 4"/>
          <p:cNvCxnSpPr/>
          <p:nvPr/>
        </p:nvCxnSpPr>
        <p:spPr>
          <a:xfrm>
            <a:off x="4716016" y="4941168"/>
            <a:ext cx="0" cy="504056"/>
          </a:xfrm>
          <a:prstGeom prst="line">
            <a:avLst/>
          </a:pr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en-GB" sz="3200" b="1" dirty="0" smtClean="0"/>
              <a:t>What was marketing?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4" name="Immagine 3" descr="Screen Shot 2014-02-08 at 16.5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021705"/>
            <a:ext cx="1224136" cy="1773959"/>
          </a:xfrm>
          <a:prstGeom prst="rect">
            <a:avLst/>
          </a:prstGeom>
        </p:spPr>
      </p:pic>
      <p:pic>
        <p:nvPicPr>
          <p:cNvPr id="6" name="Immagine 5" descr="Screen Shot 2014-02-08 at 16.55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026116"/>
            <a:ext cx="1283782" cy="1771036"/>
          </a:xfrm>
          <a:prstGeom prst="rect">
            <a:avLst/>
          </a:prstGeom>
        </p:spPr>
      </p:pic>
      <p:pic>
        <p:nvPicPr>
          <p:cNvPr id="7" name="Immagine 6" descr="Screen Shot 2014-02-08 at 16.54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026116"/>
            <a:ext cx="1331640" cy="1771036"/>
          </a:xfrm>
          <a:prstGeom prst="rect">
            <a:avLst/>
          </a:prstGeom>
        </p:spPr>
      </p:pic>
      <p:pic>
        <p:nvPicPr>
          <p:cNvPr id="8" name="Immagine 7" descr="Screen Shot 2014-02-08 at 16.54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075912"/>
            <a:ext cx="1741144" cy="1652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654152"/>
            <a:ext cx="2016224" cy="11430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1.STRATEGIC Marketing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1" dirty="0" smtClean="0"/>
              <a:t>Marketing </a:t>
            </a:r>
            <a:r>
              <a:rPr lang="en-GB" sz="1600" dirty="0" smtClean="0"/>
              <a:t>is a very complex process </a:t>
            </a:r>
            <a:r>
              <a:rPr lang="en-GB" sz="1600" b="1" dirty="0" smtClean="0"/>
              <a:t>and advertising is just one of its many aspects</a:t>
            </a:r>
            <a:r>
              <a:rPr lang="en-GB" sz="1600" dirty="0" smtClean="0"/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 smtClean="0"/>
              <a:t>Nowadays, Marketing is a planning process that 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627784" y="3645024"/>
            <a:ext cx="504056" cy="565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652120" y="3573016"/>
            <a:ext cx="720080" cy="526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7 11"/>
          <p:cNvCxnSpPr/>
          <p:nvPr/>
        </p:nvCxnSpPr>
        <p:spPr>
          <a:xfrm rot="10800000">
            <a:off x="6488114" y="5649829"/>
            <a:ext cx="1324246" cy="44346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3529" y="429309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identifies </a:t>
            </a:r>
            <a:r>
              <a:rPr lang="en-GB" sz="1400" b="1" dirty="0" smtClean="0">
                <a:solidFill>
                  <a:srgbClr val="000000"/>
                </a:solidFill>
              </a:rPr>
              <a:t>the target </a:t>
            </a:r>
            <a:r>
              <a:rPr lang="en-GB" sz="1400" dirty="0" smtClean="0">
                <a:solidFill>
                  <a:srgbClr val="000000"/>
                </a:solidFill>
              </a:rPr>
              <a:t>and the needs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helps </a:t>
            </a:r>
            <a:r>
              <a:rPr lang="en-GB" sz="1400" b="1" dirty="0" smtClean="0">
                <a:solidFill>
                  <a:srgbClr val="000000"/>
                </a:solidFill>
              </a:rPr>
              <a:t>create a product </a:t>
            </a:r>
            <a:r>
              <a:rPr lang="en-GB" sz="1400" dirty="0" smtClean="0">
                <a:solidFill>
                  <a:srgbClr val="000000"/>
                </a:solidFill>
              </a:rPr>
              <a:t>to meet this requirements 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--------------------------------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Readjusts the </a:t>
            </a:r>
            <a:r>
              <a:rPr lang="en-GB" sz="1400" dirty="0" err="1" smtClean="0">
                <a:solidFill>
                  <a:srgbClr val="000000"/>
                </a:solidFill>
              </a:rPr>
              <a:t>mkg</a:t>
            </a:r>
            <a:r>
              <a:rPr lang="en-GB" sz="1400" dirty="0" smtClean="0">
                <a:solidFill>
                  <a:srgbClr val="000000"/>
                </a:solidFill>
              </a:rPr>
              <a:t> mix</a:t>
            </a:r>
          </a:p>
          <a:p>
            <a:endParaRPr lang="it-IT" sz="1400" dirty="0">
              <a:solidFill>
                <a:srgbClr val="008000"/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3491880" y="2492896"/>
            <a:ext cx="187220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2.MARKETING MIX (Product, Place, Price, Promotion)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3275856" y="5022304"/>
            <a:ext cx="2952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0. Marketing RESEARCH</a:t>
            </a:r>
          </a:p>
          <a:p>
            <a:pPr algn="just">
              <a:lnSpc>
                <a:spcPct val="120000"/>
              </a:lnSpc>
            </a:pPr>
            <a:r>
              <a:rPr lang="en-GB" sz="1400" dirty="0" smtClean="0">
                <a:solidFill>
                  <a:srgbClr val="000000"/>
                </a:solidFill>
              </a:rPr>
              <a:t>understands </a:t>
            </a:r>
            <a:r>
              <a:rPr lang="en-GB" sz="1400" dirty="0">
                <a:solidFill>
                  <a:srgbClr val="000000"/>
                </a:solidFill>
              </a:rPr>
              <a:t>the </a:t>
            </a:r>
            <a:r>
              <a:rPr lang="en-GB" sz="1400" b="1" dirty="0">
                <a:solidFill>
                  <a:srgbClr val="000000"/>
                </a:solidFill>
              </a:rPr>
              <a:t>buying behaviour </a:t>
            </a:r>
            <a:r>
              <a:rPr lang="en-GB" sz="1400" dirty="0">
                <a:solidFill>
                  <a:srgbClr val="000000"/>
                </a:solidFill>
              </a:rPr>
              <a:t>of the customer, what he </a:t>
            </a:r>
            <a:r>
              <a:rPr lang="en-GB" sz="1400" b="1" dirty="0">
                <a:solidFill>
                  <a:srgbClr val="000000"/>
                </a:solidFill>
              </a:rPr>
              <a:t>is influenced by </a:t>
            </a:r>
            <a:r>
              <a:rPr lang="en-GB" sz="1400" dirty="0">
                <a:solidFill>
                  <a:srgbClr val="000000"/>
                </a:solidFill>
              </a:rPr>
              <a:t>, what the </a:t>
            </a:r>
            <a:r>
              <a:rPr lang="en-GB" sz="1400" b="1" dirty="0">
                <a:solidFill>
                  <a:srgbClr val="000000"/>
                </a:solidFill>
              </a:rPr>
              <a:t>competitors offer </a:t>
            </a:r>
            <a:r>
              <a:rPr lang="en-GB" sz="1400" dirty="0">
                <a:solidFill>
                  <a:srgbClr val="000000"/>
                </a:solidFill>
              </a:rPr>
              <a:t>and many more things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en-GB" sz="3200" b="1" dirty="0" smtClean="0"/>
              <a:t>What marketing is</a:t>
            </a:r>
            <a:endParaRPr lang="en-GB" sz="3200" dirty="0"/>
          </a:p>
        </p:txBody>
      </p:sp>
      <p:cxnSp>
        <p:nvCxnSpPr>
          <p:cNvPr id="34" name="Connettore 2 33"/>
          <p:cNvCxnSpPr/>
          <p:nvPr/>
        </p:nvCxnSpPr>
        <p:spPr>
          <a:xfrm flipH="1" flipV="1">
            <a:off x="2231740" y="5373216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6408712" y="4067944"/>
            <a:ext cx="2267744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3. OPERATIVE </a:t>
            </a:r>
            <a:r>
              <a:rPr lang="en-GB" sz="1400" b="1" dirty="0" smtClean="0">
                <a:solidFill>
                  <a:srgbClr val="FF0000"/>
                </a:solidFill>
              </a:rPr>
              <a:t>Marketing &amp; Communication</a:t>
            </a:r>
            <a:endParaRPr lang="en-GB" sz="1400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GB" sz="1400" b="1" dirty="0" smtClean="0">
                <a:solidFill>
                  <a:srgbClr val="000000"/>
                </a:solidFill>
              </a:rPr>
              <a:t>tries to convince </a:t>
            </a:r>
            <a:r>
              <a:rPr lang="en-GB" sz="1400" dirty="0" smtClean="0">
                <a:solidFill>
                  <a:srgbClr val="000000"/>
                </a:solidFill>
              </a:rPr>
              <a:t>potential customers to buy.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>
            <a:off x="7956376" y="5462647"/>
            <a:ext cx="80243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42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1.	</a:t>
            </a:r>
            <a:r>
              <a:rPr lang="en-GB" sz="3200" b="1" dirty="0" smtClean="0"/>
              <a:t>Identification of the target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dirty="0" smtClean="0"/>
              <a:t>An essential process in the identification of the target is Segmentation. Segmentation  is all </a:t>
            </a:r>
            <a:r>
              <a:rPr lang="en-GB" sz="1600" b="1" dirty="0" smtClean="0"/>
              <a:t>about </a:t>
            </a:r>
            <a:r>
              <a:rPr lang="en-GB" sz="1600" dirty="0" smtClean="0"/>
              <a:t>understanding and analysing the target customers in order to </a:t>
            </a:r>
            <a:r>
              <a:rPr lang="en-GB" sz="1600" b="1" dirty="0" smtClean="0">
                <a:solidFill>
                  <a:srgbClr val="008000"/>
                </a:solidFill>
              </a:rPr>
              <a:t>split it into relevant sections </a:t>
            </a:r>
            <a:r>
              <a:rPr lang="en-GB" sz="1600" b="1" dirty="0" smtClean="0"/>
              <a:t>.</a:t>
            </a:r>
          </a:p>
          <a:p>
            <a:pPr marL="0" indent="0" algn="just">
              <a:buNone/>
            </a:pPr>
            <a:r>
              <a:rPr lang="en-GB" sz="1600" dirty="0"/>
              <a:t>There are many ways in which a market can be broken down into segments. A very popular method of </a:t>
            </a:r>
            <a:r>
              <a:rPr lang="en-GB" sz="1600" b="1" dirty="0"/>
              <a:t>“demographic”</a:t>
            </a:r>
            <a:r>
              <a:rPr lang="en-GB" sz="1600" dirty="0"/>
              <a:t> segmentation looks at factors such as:</a:t>
            </a:r>
          </a:p>
          <a:p>
            <a:pPr marL="0" indent="0" algn="just"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sz="1600" b="1" dirty="0"/>
              <a:t>Age</a:t>
            </a:r>
          </a:p>
          <a:p>
            <a:pPr marL="0" indent="0" algn="just">
              <a:buNone/>
            </a:pPr>
            <a:r>
              <a:rPr lang="en-GB" sz="1600" b="1" dirty="0"/>
              <a:t>Gender </a:t>
            </a:r>
          </a:p>
          <a:p>
            <a:pPr marL="0" indent="0" algn="just">
              <a:buNone/>
            </a:pPr>
            <a:r>
              <a:rPr lang="en-GB" sz="1600" b="1" dirty="0"/>
              <a:t>Income </a:t>
            </a:r>
          </a:p>
          <a:p>
            <a:pPr marL="0" indent="0" algn="just">
              <a:buNone/>
            </a:pPr>
            <a:r>
              <a:rPr lang="en-GB" sz="1600" b="1" dirty="0"/>
              <a:t>Social class</a:t>
            </a:r>
          </a:p>
          <a:p>
            <a:pPr marL="0" indent="0" algn="just">
              <a:buNone/>
            </a:pPr>
            <a:endParaRPr lang="en-GB" sz="1600" b="1" dirty="0" smtClean="0"/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Why do companies bother segmenting a product? Is it risky? Is it an opportunity?</a:t>
            </a:r>
          </a:p>
          <a:p>
            <a:pPr marL="0" indent="0" algn="just">
              <a:buNone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en-GB" sz="3200" b="1" dirty="0" smtClean="0"/>
              <a:t>Segmenting the market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b="1" dirty="0" smtClean="0"/>
              <a:t>Segmentation is to </a:t>
            </a:r>
            <a:r>
              <a:rPr lang="en-GB" sz="1600" b="1" dirty="0" smtClean="0">
                <a:solidFill>
                  <a:srgbClr val="008000"/>
                </a:solidFill>
              </a:rPr>
              <a:t>make marketing more effective</a:t>
            </a:r>
            <a:r>
              <a:rPr lang="en-GB" sz="1600" b="1" dirty="0" smtClean="0"/>
              <a:t>: </a:t>
            </a:r>
            <a:r>
              <a:rPr lang="en-GB" sz="1600" dirty="0" smtClean="0"/>
              <a:t>by </a:t>
            </a:r>
            <a:r>
              <a:rPr lang="en-GB" sz="1600" b="1" dirty="0" smtClean="0"/>
              <a:t>i</a:t>
            </a:r>
            <a:r>
              <a:rPr lang="en-GB" sz="1600" dirty="0" smtClean="0"/>
              <a:t>dentifying groups of customers who have similar needs companies find a way of positioning a product in a way which is attractive to those customer groups.</a:t>
            </a:r>
          </a:p>
          <a:p>
            <a:pPr marL="0" indent="0" algn="just">
              <a:buNone/>
            </a:pPr>
            <a:r>
              <a:rPr lang="en-GB" sz="1600" dirty="0" smtClean="0"/>
              <a:t>It is also an opportunity for </a:t>
            </a:r>
            <a:r>
              <a:rPr lang="en-GB" sz="1600" b="1" dirty="0" smtClean="0">
                <a:solidFill>
                  <a:srgbClr val="008000"/>
                </a:solidFill>
              </a:rPr>
              <a:t>upselling</a:t>
            </a:r>
            <a:r>
              <a:rPr lang="en-GB" sz="1600" dirty="0" smtClean="0"/>
              <a:t>. </a:t>
            </a:r>
          </a:p>
          <a:p>
            <a:pPr marL="0" indent="0" algn="just">
              <a:buNone/>
            </a:pPr>
            <a:r>
              <a:rPr lang="en-GB" sz="1600" dirty="0" smtClean="0"/>
              <a:t>But, it can also </a:t>
            </a:r>
            <a:r>
              <a:rPr lang="en-GB" sz="1600" b="1" dirty="0" smtClean="0">
                <a:solidFill>
                  <a:srgbClr val="008000"/>
                </a:solidFill>
              </a:rPr>
              <a:t>be risky: </a:t>
            </a:r>
            <a:r>
              <a:rPr lang="en-GB" sz="1600" dirty="0" smtClean="0"/>
              <a:t>if I individuate a useless/non existing target I only waste money </a:t>
            </a:r>
            <a:r>
              <a:rPr lang="en-GB" sz="1600" dirty="0"/>
              <a:t>. 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	2.</a:t>
            </a:r>
            <a:r>
              <a:rPr lang="it-IT" sz="3200" b="1" dirty="0" smtClean="0"/>
              <a:t>The Marketing Mix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The </a:t>
            </a:r>
            <a:r>
              <a:rPr lang="en-GB" sz="1600" b="1" dirty="0" smtClean="0">
                <a:solidFill>
                  <a:srgbClr val="008000"/>
                </a:solidFill>
              </a:rPr>
              <a:t>marketing mix</a:t>
            </a:r>
            <a:r>
              <a:rPr lang="en-GB" sz="1600" b="1" dirty="0" smtClean="0">
                <a:solidFill>
                  <a:srgbClr val="00D300"/>
                </a:solidFill>
              </a:rPr>
              <a:t> </a:t>
            </a:r>
            <a:r>
              <a:rPr lang="en-GB" sz="1600" dirty="0" smtClean="0"/>
              <a:t>deals with the way in which a business uses </a:t>
            </a:r>
            <a:r>
              <a:rPr lang="en-GB" sz="1600" b="1" dirty="0" smtClean="0">
                <a:solidFill>
                  <a:srgbClr val="008000"/>
                </a:solidFill>
              </a:rPr>
              <a:t>price, product, distribution and promotion</a:t>
            </a:r>
            <a:r>
              <a:rPr lang="en-GB" sz="1600" b="1" dirty="0" smtClean="0">
                <a:solidFill>
                  <a:srgbClr val="00D300"/>
                </a:solidFill>
              </a:rPr>
              <a:t> </a:t>
            </a:r>
            <a:r>
              <a:rPr lang="en-GB" sz="1600" dirty="0" smtClean="0"/>
              <a:t>to market and sell its product.</a:t>
            </a:r>
          </a:p>
          <a:p>
            <a:pPr marL="0" indent="0" algn="just">
              <a:buNone/>
            </a:pPr>
            <a:r>
              <a:rPr lang="en-GB" sz="1600" dirty="0" smtClean="0"/>
              <a:t>The marketing mix is often referred to as the </a:t>
            </a:r>
            <a:r>
              <a:rPr lang="en-GB" sz="1600" b="1" dirty="0" smtClean="0"/>
              <a:t>“Four P’s”</a:t>
            </a:r>
            <a:r>
              <a:rPr lang="en-GB" sz="1600" dirty="0" smtClean="0"/>
              <a:t>: </a:t>
            </a:r>
          </a:p>
          <a:p>
            <a:pPr marL="0" lvl="0" indent="0" algn="just">
              <a:buNone/>
            </a:pPr>
            <a:endParaRPr lang="en-GB" sz="1600" dirty="0" smtClean="0"/>
          </a:p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Product</a:t>
            </a:r>
            <a:r>
              <a:rPr lang="en-GB" sz="1600" dirty="0" smtClean="0"/>
              <a:t> </a:t>
            </a:r>
          </a:p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Price</a:t>
            </a:r>
            <a:r>
              <a:rPr lang="en-GB" sz="1600" dirty="0" smtClean="0">
                <a:solidFill>
                  <a:srgbClr val="008000"/>
                </a:solidFill>
              </a:rPr>
              <a:t> </a:t>
            </a:r>
          </a:p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Place</a:t>
            </a:r>
            <a:r>
              <a:rPr lang="en-GB" sz="1600" dirty="0" smtClean="0"/>
              <a:t> </a:t>
            </a:r>
          </a:p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Promotion</a:t>
            </a:r>
          </a:p>
          <a:p>
            <a:pPr marL="0" lv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r>
              <a:rPr lang="en-GB" sz="1600" dirty="0" smtClean="0"/>
              <a:t>For most businesses, </a:t>
            </a:r>
            <a:r>
              <a:rPr lang="en-GB" sz="1600" b="1" dirty="0" smtClean="0"/>
              <a:t>one or two elements of the mix will be seen as relatively more important than the other</a:t>
            </a:r>
          </a:p>
        </p:txBody>
      </p:sp>
    </p:spTree>
    <p:extLst>
      <p:ext uri="{BB962C8B-B14F-4D97-AF65-F5344CB8AC3E}">
        <p14:creationId xmlns:p14="http://schemas.microsoft.com/office/powerpoint/2010/main" xmlns="" val="2842966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786</Words>
  <Application>Microsoft Office PowerPoint</Application>
  <PresentationFormat>Presentazione su schermo (4:3)</PresentationFormat>
  <Paragraphs>218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Module 1</vt:lpstr>
      <vt:lpstr>Why people don’t buy</vt:lpstr>
      <vt:lpstr>What marketing is</vt:lpstr>
      <vt:lpstr>What marketing is</vt:lpstr>
      <vt:lpstr>marketing</vt:lpstr>
      <vt:lpstr>1.STRATEGIC Marketing</vt:lpstr>
      <vt:lpstr>  1. Identification of the target </vt:lpstr>
      <vt:lpstr>   Segmenting the market </vt:lpstr>
      <vt:lpstr> 2.The Marketing Mix</vt:lpstr>
      <vt:lpstr>Diapositiva 10</vt:lpstr>
      <vt:lpstr>Diapositiva 11</vt:lpstr>
      <vt:lpstr>Diapositiva 12</vt:lpstr>
      <vt:lpstr>Elements of a product</vt:lpstr>
      <vt:lpstr>    Making a product stand out : X Factor   </vt:lpstr>
      <vt:lpstr> Brands</vt:lpstr>
      <vt:lpstr>Product Life Cycle</vt:lpstr>
      <vt:lpstr>   Product life cycles</vt:lpstr>
      <vt:lpstr>   Product range</vt:lpstr>
      <vt:lpstr>   Product range</vt:lpstr>
      <vt:lpstr>   The Boston Matrix </vt:lpstr>
      <vt:lpstr>   The Boston Matrix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 MARZO</dc:title>
  <dc:creator>anna</dc:creator>
  <cp:lastModifiedBy>%username%</cp:lastModifiedBy>
  <cp:revision>106</cp:revision>
  <dcterms:created xsi:type="dcterms:W3CDTF">2013-03-09T21:10:49Z</dcterms:created>
  <dcterms:modified xsi:type="dcterms:W3CDTF">2014-02-25T08:02:39Z</dcterms:modified>
</cp:coreProperties>
</file>