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6" r:id="rId2"/>
    <p:sldId id="287" r:id="rId3"/>
    <p:sldId id="257" r:id="rId4"/>
    <p:sldId id="270" r:id="rId5"/>
    <p:sldId id="259" r:id="rId6"/>
    <p:sldId id="263" r:id="rId7"/>
    <p:sldId id="266" r:id="rId8"/>
    <p:sldId id="269" r:id="rId9"/>
    <p:sldId id="288" r:id="rId10"/>
    <p:sldId id="289" r:id="rId11"/>
    <p:sldId id="273" r:id="rId12"/>
    <p:sldId id="274" r:id="rId13"/>
    <p:sldId id="275" r:id="rId14"/>
    <p:sldId id="278" r:id="rId15"/>
    <p:sldId id="279" r:id="rId16"/>
    <p:sldId id="280" r:id="rId17"/>
    <p:sldId id="292" r:id="rId18"/>
    <p:sldId id="291" r:id="rId19"/>
    <p:sldId id="282" r:id="rId20"/>
    <p:sldId id="281" r:id="rId21"/>
    <p:sldId id="283" r:id="rId22"/>
    <p:sldId id="284" r:id="rId23"/>
    <p:sldId id="285" r:id="rId24"/>
    <p:sldId id="286" r:id="rId25"/>
    <p:sldId id="290" r:id="rId26"/>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7BD6"/>
    <a:srgbClr val="FFFB42"/>
    <a:srgbClr val="D68FD5"/>
    <a:srgbClr val="DA7EB5"/>
    <a:srgbClr val="00C9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94668" autoAdjust="0"/>
  </p:normalViewPr>
  <p:slideViewPr>
    <p:cSldViewPr snapToObjects="1">
      <p:cViewPr varScale="1">
        <p:scale>
          <a:sx n="70" d="100"/>
          <a:sy n="70" d="100"/>
        </p:scale>
        <p:origin x="-51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81145D-0F17-0E45-B252-5E22EC5DD47B}" type="datetimeFigureOut">
              <a:rPr lang="it-IT" smtClean="0"/>
              <a:pPr/>
              <a:t>05/03/2014</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0577E2-4256-7845-AE3A-03957625C4CD}" type="slidenum">
              <a:rPr lang="it-IT" smtClean="0"/>
              <a:pPr/>
              <a:t>‹N›</a:t>
            </a:fld>
            <a:endParaRPr lang="it-IT"/>
          </a:p>
        </p:txBody>
      </p:sp>
    </p:spTree>
    <p:extLst>
      <p:ext uri="{BB962C8B-B14F-4D97-AF65-F5344CB8AC3E}">
        <p14:creationId xmlns="" xmlns:p14="http://schemas.microsoft.com/office/powerpoint/2010/main" val="26216522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4B2F9D-BA17-0E47-9AC6-5D1865915768}" type="datetimeFigureOut">
              <a:rPr lang="it-IT" smtClean="0"/>
              <a:pPr/>
              <a:t>05/03/2014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F21851-BEC1-5C49-9CA6-8420090A9BBB}" type="slidenum">
              <a:rPr lang="it-IT" smtClean="0"/>
              <a:pPr/>
              <a:t>‹N›</a:t>
            </a:fld>
            <a:endParaRPr lang="it-IT"/>
          </a:p>
        </p:txBody>
      </p:sp>
    </p:spTree>
    <p:extLst>
      <p:ext uri="{BB962C8B-B14F-4D97-AF65-F5344CB8AC3E}">
        <p14:creationId xmlns="" xmlns:p14="http://schemas.microsoft.com/office/powerpoint/2010/main" val="170884789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E5A6370-3773-3146-8EDD-6D3DC8457EB6}" type="datetime1">
              <a:rPr lang="it-IT" smtClean="0"/>
              <a:pPr/>
              <a:t>05/03/2014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F13D86E-3020-4347-BC60-896A6D8C066B}"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8F7E1B0-32FC-014A-844D-D32D2ABBB3F1}" type="datetime1">
              <a:rPr lang="it-IT" smtClean="0"/>
              <a:pPr/>
              <a:t>05/03/2014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F13D86E-3020-4347-BC60-896A6D8C066B}"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04AF490-D649-354E-BE87-0F62253A44C6}" type="datetime1">
              <a:rPr lang="it-IT" smtClean="0"/>
              <a:pPr/>
              <a:t>05/03/2014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F13D86E-3020-4347-BC60-896A6D8C066B}"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6982C69-E2C0-E245-AFE1-361BFF73A09D}" type="datetime1">
              <a:rPr lang="it-IT" smtClean="0"/>
              <a:pPr/>
              <a:t>05/03/2014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F13D86E-3020-4347-BC60-896A6D8C066B}"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5234FEA0-7556-224B-8D2C-C6A7A78B36C2}" type="datetime1">
              <a:rPr lang="it-IT" smtClean="0"/>
              <a:pPr/>
              <a:t>05/03/2014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F13D86E-3020-4347-BC60-896A6D8C066B}"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C3A5D29-6D8D-E442-A7EB-10DCF64DAAC4}" type="datetime1">
              <a:rPr lang="it-IT" smtClean="0"/>
              <a:pPr/>
              <a:t>05/03/2014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F13D86E-3020-4347-BC60-896A6D8C066B}"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5F0EE2D-F6B7-C946-A4FB-9BE3BBF76DB9}" type="datetime1">
              <a:rPr lang="it-IT" smtClean="0"/>
              <a:pPr/>
              <a:t>05/03/2014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F13D86E-3020-4347-BC60-896A6D8C066B}"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ED94C38B-C018-2242-94BE-57E13AD6BC43}" type="datetime1">
              <a:rPr lang="it-IT" smtClean="0"/>
              <a:pPr/>
              <a:t>05/03/2014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F13D86E-3020-4347-BC60-896A6D8C066B}"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384147A-BCA6-F544-98F2-3030C472D328}" type="datetime1">
              <a:rPr lang="it-IT" smtClean="0"/>
              <a:pPr/>
              <a:t>05/03/2014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F13D86E-3020-4347-BC60-896A6D8C066B}"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FA6344EC-73F8-384D-A95F-01A0BB6F232E}" type="datetime1">
              <a:rPr lang="it-IT" smtClean="0"/>
              <a:pPr/>
              <a:t>05/03/2014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F13D86E-3020-4347-BC60-896A6D8C066B}"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4E15E733-E09C-9848-9FEA-A17A76A161C1}" type="datetime1">
              <a:rPr lang="it-IT" smtClean="0"/>
              <a:pPr/>
              <a:t>05/03/2014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F13D86E-3020-4347-BC60-896A6D8C066B}"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841D11-0149-7C44-8CA9-759D7220FEF5}" type="datetime1">
              <a:rPr lang="it-IT" smtClean="0"/>
              <a:pPr/>
              <a:t>05/03/2014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13D86E-3020-4347-BC60-896A6D8C066B}"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en-GB" dirty="0" smtClean="0"/>
              <a:t>Module 2</a:t>
            </a:r>
            <a:endParaRPr lang="en-GB" dirty="0"/>
          </a:p>
        </p:txBody>
      </p:sp>
      <p:sp>
        <p:nvSpPr>
          <p:cNvPr id="3" name="Sottotitolo 2"/>
          <p:cNvSpPr>
            <a:spLocks noGrp="1"/>
          </p:cNvSpPr>
          <p:nvPr>
            <p:ph type="subTitle" idx="1"/>
          </p:nvPr>
        </p:nvSpPr>
        <p:spPr/>
        <p:txBody>
          <a:bodyPr>
            <a:normAutofit/>
          </a:bodyPr>
          <a:lstStyle/>
          <a:p>
            <a:r>
              <a:rPr lang="it-IT" sz="3600" b="1" dirty="0" smtClean="0">
                <a:solidFill>
                  <a:srgbClr val="FF0000"/>
                </a:solidFill>
              </a:rPr>
              <a:t>The Price and the </a:t>
            </a:r>
            <a:r>
              <a:rPr lang="it-IT" sz="3600" b="1" dirty="0" err="1" smtClean="0">
                <a:solidFill>
                  <a:srgbClr val="FF0000"/>
                </a:solidFill>
              </a:rPr>
              <a:t>Place</a:t>
            </a:r>
            <a:endParaRPr lang="it-IT" sz="3600"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GB" sz="3200" dirty="0" smtClean="0"/>
              <a:t>	</a:t>
            </a:r>
            <a:r>
              <a:rPr lang="en-GB" sz="3600" dirty="0" smtClean="0"/>
              <a:t/>
            </a:r>
            <a:br>
              <a:rPr lang="en-GB" sz="3600" dirty="0" smtClean="0"/>
            </a:br>
            <a:r>
              <a:rPr lang="it-IT" sz="3600" b="1" noProof="1" smtClean="0"/>
              <a:t>The role of a Distribution Channel</a:t>
            </a:r>
            <a:endParaRPr lang="it-IT" sz="3600" noProof="1" smtClean="0"/>
          </a:p>
        </p:txBody>
      </p:sp>
      <p:sp>
        <p:nvSpPr>
          <p:cNvPr id="3" name="Segnaposto contenuto 2"/>
          <p:cNvSpPr>
            <a:spLocks noGrp="1"/>
          </p:cNvSpPr>
          <p:nvPr>
            <p:ph idx="1"/>
          </p:nvPr>
        </p:nvSpPr>
        <p:spPr/>
        <p:txBody>
          <a:bodyPr>
            <a:normAutofit/>
          </a:bodyPr>
          <a:lstStyle/>
          <a:p>
            <a:pPr indent="0" algn="just">
              <a:buNone/>
            </a:pPr>
            <a:r>
              <a:rPr lang="en-GB" sz="1600" b="1" dirty="0" smtClean="0"/>
              <a:t> </a:t>
            </a:r>
            <a:endParaRPr lang="en-GB" sz="1600" dirty="0" smtClean="0"/>
          </a:p>
          <a:p>
            <a:pPr indent="0" algn="just">
              <a:lnSpc>
                <a:spcPct val="120000"/>
              </a:lnSpc>
              <a:buNone/>
            </a:pPr>
            <a:r>
              <a:rPr lang="en-GB" sz="1600" dirty="0" smtClean="0"/>
              <a:t>A product might pass through several </a:t>
            </a:r>
            <a:r>
              <a:rPr lang="en-GB" sz="1600" b="1" dirty="0" smtClean="0">
                <a:solidFill>
                  <a:srgbClr val="008000"/>
                </a:solidFill>
              </a:rPr>
              <a:t>distribution channels </a:t>
            </a:r>
            <a:r>
              <a:rPr lang="en-GB" sz="1600" dirty="0" smtClean="0"/>
              <a:t>before it finally reaches the consumer.  The organizations involved in each stage of distribution are commonly referred to as </a:t>
            </a:r>
            <a:r>
              <a:rPr lang="en-GB" sz="1600" b="1" dirty="0" smtClean="0">
                <a:solidFill>
                  <a:srgbClr val="008000"/>
                </a:solidFill>
              </a:rPr>
              <a:t>“intermediaries”</a:t>
            </a:r>
            <a:r>
              <a:rPr lang="en-GB" sz="1600" dirty="0" smtClean="0"/>
              <a:t>.</a:t>
            </a:r>
          </a:p>
          <a:p>
            <a:pPr indent="0" algn="just">
              <a:lnSpc>
                <a:spcPct val="120000"/>
              </a:lnSpc>
              <a:buNone/>
            </a:pPr>
            <a:endParaRPr lang="en-GB" sz="1600" b="1" dirty="0" smtClean="0">
              <a:solidFill>
                <a:srgbClr val="FF0000"/>
              </a:solidFill>
            </a:endParaRPr>
          </a:p>
          <a:p>
            <a:pPr indent="0" algn="just">
              <a:lnSpc>
                <a:spcPct val="120000"/>
              </a:lnSpc>
              <a:buNone/>
            </a:pPr>
            <a:r>
              <a:rPr lang="en-GB" sz="1600" b="1" dirty="0" smtClean="0">
                <a:solidFill>
                  <a:srgbClr val="FF0000"/>
                </a:solidFill>
              </a:rPr>
              <a:t>Why does a business give the job of selling its products to intermediaries? What are the advantages?</a:t>
            </a:r>
          </a:p>
          <a:p>
            <a:pPr lvl="0" indent="0" algn="just"/>
            <a:endParaRPr lang="en-GB" sz="1600" b="1" dirty="0" smtClean="0">
              <a:solidFill>
                <a:srgbClr val="FF0000"/>
              </a:solidFill>
            </a:endParaRPr>
          </a:p>
        </p:txBody>
      </p:sp>
    </p:spTree>
    <p:extLst>
      <p:ext uri="{BB962C8B-B14F-4D97-AF65-F5344CB8AC3E}">
        <p14:creationId xmlns="" xmlns:p14="http://schemas.microsoft.com/office/powerpoint/2010/main" val="2347964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GB" sz="3200" dirty="0" smtClean="0"/>
              <a:t>	</a:t>
            </a:r>
            <a:r>
              <a:rPr lang="en-GB" sz="3600" dirty="0" smtClean="0"/>
              <a:t/>
            </a:r>
            <a:br>
              <a:rPr lang="en-GB" sz="3600" dirty="0" smtClean="0"/>
            </a:br>
            <a:r>
              <a:rPr lang="it-IT" sz="3600" b="1" noProof="1" smtClean="0"/>
              <a:t>The role of a Distribution Channel</a:t>
            </a:r>
            <a:endParaRPr lang="it-IT" sz="3600" noProof="1" smtClean="0"/>
          </a:p>
        </p:txBody>
      </p:sp>
      <p:sp>
        <p:nvSpPr>
          <p:cNvPr id="3" name="Segnaposto contenuto 2"/>
          <p:cNvSpPr>
            <a:spLocks noGrp="1"/>
          </p:cNvSpPr>
          <p:nvPr>
            <p:ph idx="1"/>
          </p:nvPr>
        </p:nvSpPr>
        <p:spPr/>
        <p:txBody>
          <a:bodyPr>
            <a:normAutofit/>
          </a:bodyPr>
          <a:lstStyle/>
          <a:p>
            <a:pPr lvl="0" indent="0" algn="just">
              <a:buNone/>
            </a:pPr>
            <a:endParaRPr lang="en-GB" sz="1600" dirty="0" smtClean="0"/>
          </a:p>
          <a:p>
            <a:pPr marL="628650" indent="-285750" algn="just"/>
            <a:r>
              <a:rPr lang="en-GB" sz="1600" b="1" dirty="0" smtClean="0">
                <a:solidFill>
                  <a:srgbClr val="008000"/>
                </a:solidFill>
              </a:rPr>
              <a:t>Know how, contacts</a:t>
            </a:r>
          </a:p>
          <a:p>
            <a:pPr marL="628650" indent="-285750" algn="just"/>
            <a:r>
              <a:rPr lang="en-GB" sz="1600" dirty="0" smtClean="0"/>
              <a:t>More efficient distribution </a:t>
            </a:r>
            <a:r>
              <a:rPr lang="en-GB" sz="1600" b="1" dirty="0" smtClean="0">
                <a:solidFill>
                  <a:srgbClr val="008000"/>
                </a:solidFill>
              </a:rPr>
              <a:t>logistics</a:t>
            </a:r>
          </a:p>
          <a:p>
            <a:pPr marL="628650" indent="-285750" algn="just"/>
            <a:r>
              <a:rPr lang="en-GB" sz="1600" dirty="0" smtClean="0"/>
              <a:t>Lower </a:t>
            </a:r>
            <a:r>
              <a:rPr lang="en-GB" sz="1600" b="1" dirty="0" smtClean="0">
                <a:solidFill>
                  <a:srgbClr val="008000"/>
                </a:solidFill>
              </a:rPr>
              <a:t>costs </a:t>
            </a:r>
          </a:p>
          <a:p>
            <a:pPr marL="628650" indent="-285750" algn="just"/>
            <a:r>
              <a:rPr lang="en-GB" sz="1600" dirty="0" smtClean="0"/>
              <a:t>Consumers may expect </a:t>
            </a:r>
            <a:r>
              <a:rPr lang="en-GB" sz="1600" b="1" dirty="0" smtClean="0">
                <a:solidFill>
                  <a:srgbClr val="008000"/>
                </a:solidFill>
              </a:rPr>
              <a:t>choice </a:t>
            </a:r>
            <a:r>
              <a:rPr lang="en-GB" sz="1600" dirty="0" smtClean="0"/>
              <a:t>at the point of sale</a:t>
            </a:r>
          </a:p>
          <a:p>
            <a:pPr marL="628650" indent="-285750" algn="just"/>
            <a:r>
              <a:rPr lang="en-GB" sz="1600" dirty="0" smtClean="0"/>
              <a:t>Producers may not have sufficient </a:t>
            </a:r>
            <a:r>
              <a:rPr lang="en-GB" sz="1600" b="1" dirty="0" smtClean="0">
                <a:solidFill>
                  <a:srgbClr val="008000"/>
                </a:solidFill>
              </a:rPr>
              <a:t>resources </a:t>
            </a:r>
            <a:r>
              <a:rPr lang="en-GB" sz="1600" dirty="0" smtClean="0"/>
              <a:t>to sell direct</a:t>
            </a:r>
          </a:p>
          <a:p>
            <a:pPr marL="628650" indent="-285750" algn="just">
              <a:lnSpc>
                <a:spcPct val="120000"/>
              </a:lnSpc>
            </a:pPr>
            <a:endParaRPr lang="it-IT" sz="1600" dirty="0"/>
          </a:p>
        </p:txBody>
      </p:sp>
    </p:spTree>
    <p:extLst>
      <p:ext uri="{BB962C8B-B14F-4D97-AF65-F5344CB8AC3E}">
        <p14:creationId xmlns="" xmlns:p14="http://schemas.microsoft.com/office/powerpoint/2010/main" val="20930397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GB" sz="4800" dirty="0" smtClean="0"/>
              <a:t/>
            </a:r>
            <a:br>
              <a:rPr lang="en-GB" sz="4800" dirty="0" smtClean="0"/>
            </a:br>
            <a:r>
              <a:rPr lang="en-GB" sz="4000" b="1" dirty="0" smtClean="0"/>
              <a:t>Distribution Channels</a:t>
            </a:r>
            <a:endParaRPr lang="en-GB" sz="4000" dirty="0" smtClean="0"/>
          </a:p>
        </p:txBody>
      </p:sp>
      <p:sp>
        <p:nvSpPr>
          <p:cNvPr id="3" name="Segnaposto contenuto 2"/>
          <p:cNvSpPr>
            <a:spLocks noGrp="1"/>
          </p:cNvSpPr>
          <p:nvPr>
            <p:ph idx="1"/>
          </p:nvPr>
        </p:nvSpPr>
        <p:spPr/>
        <p:txBody>
          <a:bodyPr>
            <a:noAutofit/>
          </a:bodyPr>
          <a:lstStyle/>
          <a:p>
            <a:pPr indent="0" algn="just">
              <a:buNone/>
            </a:pPr>
            <a:r>
              <a:rPr lang="en-GB" sz="1600" b="1" dirty="0" smtClean="0">
                <a:solidFill>
                  <a:srgbClr val="008000"/>
                </a:solidFill>
              </a:rPr>
              <a:t>Wholesalers</a:t>
            </a:r>
            <a:r>
              <a:rPr lang="en-GB" sz="1600" dirty="0" smtClean="0">
                <a:solidFill>
                  <a:srgbClr val="008000"/>
                </a:solidFill>
              </a:rPr>
              <a:t> </a:t>
            </a:r>
            <a:r>
              <a:rPr lang="en-GB" sz="1600" dirty="0" smtClean="0"/>
              <a:t>stock a range of products from several producers, promote the products and</a:t>
            </a:r>
            <a:r>
              <a:rPr lang="en-GB" sz="1600" b="1" dirty="0" smtClean="0"/>
              <a:t> sell on to retailers</a:t>
            </a:r>
            <a:r>
              <a:rPr lang="en-GB" sz="1600" dirty="0" smtClean="0"/>
              <a:t>.</a:t>
            </a:r>
          </a:p>
          <a:p>
            <a:pPr indent="0" algn="just">
              <a:buNone/>
            </a:pPr>
            <a:r>
              <a:rPr lang="en-GB" sz="1600" b="1" dirty="0">
                <a:solidFill>
                  <a:srgbClr val="008000"/>
                </a:solidFill>
              </a:rPr>
              <a:t>Agents</a:t>
            </a:r>
            <a:r>
              <a:rPr lang="en-GB" sz="1600" dirty="0">
                <a:solidFill>
                  <a:srgbClr val="008000"/>
                </a:solidFill>
              </a:rPr>
              <a:t> </a:t>
            </a:r>
            <a:r>
              <a:rPr lang="en-GB" sz="1600" dirty="0"/>
              <a:t>sell the products and services of producers </a:t>
            </a:r>
            <a:r>
              <a:rPr lang="en-GB" sz="1600" b="1" dirty="0"/>
              <a:t>in return for a commission </a:t>
            </a:r>
          </a:p>
          <a:p>
            <a:pPr indent="0" algn="just">
              <a:buNone/>
            </a:pPr>
            <a:r>
              <a:rPr lang="en-GB" sz="1600" b="1" dirty="0" smtClean="0">
                <a:solidFill>
                  <a:srgbClr val="008000"/>
                </a:solidFill>
              </a:rPr>
              <a:t>Retailers</a:t>
            </a:r>
            <a:r>
              <a:rPr lang="en-GB" sz="1600" dirty="0" smtClean="0"/>
              <a:t>  Retailers always sell to the final consumer. </a:t>
            </a:r>
          </a:p>
          <a:p>
            <a:pPr indent="0" algn="just">
              <a:buNone/>
            </a:pPr>
            <a:r>
              <a:rPr lang="en-GB" sz="1600" b="1" dirty="0" smtClean="0">
                <a:solidFill>
                  <a:srgbClr val="008000"/>
                </a:solidFill>
              </a:rPr>
              <a:t>Franchises</a:t>
            </a:r>
            <a:r>
              <a:rPr lang="en-GB" sz="1600" dirty="0" smtClean="0"/>
              <a:t> are independent businesses that operate a branded product in exchange for a fee and a share of sales. </a:t>
            </a:r>
          </a:p>
          <a:p>
            <a:pPr indent="0" algn="just">
              <a:buNone/>
            </a:pPr>
            <a:r>
              <a:rPr lang="en-GB" sz="1600" b="1" dirty="0" smtClean="0">
                <a:solidFill>
                  <a:srgbClr val="008000"/>
                </a:solidFill>
              </a:rPr>
              <a:t>Direct </a:t>
            </a:r>
            <a:r>
              <a:rPr lang="en-GB" sz="1600" b="1" dirty="0">
                <a:solidFill>
                  <a:srgbClr val="008000"/>
                </a:solidFill>
              </a:rPr>
              <a:t>marketing </a:t>
            </a:r>
            <a:r>
              <a:rPr lang="en-GB" sz="1600" dirty="0"/>
              <a:t>means selling products by dealing directly with consumers rather than through intermediaries. </a:t>
            </a:r>
            <a:r>
              <a:rPr lang="en-GB" sz="1600" dirty="0" smtClean="0"/>
              <a:t>(telemarketing</a:t>
            </a:r>
            <a:r>
              <a:rPr lang="en-GB" sz="1600" dirty="0"/>
              <a:t>, direct radio selling</a:t>
            </a:r>
            <a:r>
              <a:rPr lang="en-GB" sz="1600" dirty="0" smtClean="0"/>
              <a:t>, on</a:t>
            </a:r>
            <a:r>
              <a:rPr lang="en-GB" sz="1600" dirty="0"/>
              <a:t>-line </a:t>
            </a:r>
            <a:r>
              <a:rPr lang="en-GB" sz="1600" dirty="0" smtClean="0"/>
              <a:t>shopping )</a:t>
            </a:r>
            <a:endParaRPr lang="en-GB" sz="1600" dirty="0"/>
          </a:p>
          <a:p>
            <a:pPr indent="0" algn="just">
              <a:buNone/>
            </a:pPr>
            <a:r>
              <a:rPr lang="en-GB" sz="1600" b="1" dirty="0" smtClean="0">
                <a:solidFill>
                  <a:srgbClr val="FF0000"/>
                </a:solidFill>
              </a:rPr>
              <a:t>Which is best?</a:t>
            </a:r>
          </a:p>
          <a:p>
            <a:pPr indent="0" algn="just">
              <a:buNone/>
            </a:pPr>
            <a:endParaRPr lang="en-GB" sz="1600" dirty="0" smtClean="0"/>
          </a:p>
          <a:p>
            <a:pPr indent="0" algn="just">
              <a:buNone/>
            </a:pPr>
            <a:endParaRPr lang="it-IT" sz="1600" dirty="0" smtClean="0"/>
          </a:p>
          <a:p>
            <a:pPr indent="0" algn="just">
              <a:buNone/>
            </a:pPr>
            <a:endParaRPr lang="en-GB" sz="1600" dirty="0"/>
          </a:p>
        </p:txBody>
      </p:sp>
    </p:spTree>
    <p:extLst>
      <p:ext uri="{BB962C8B-B14F-4D97-AF65-F5344CB8AC3E}">
        <p14:creationId xmlns="" xmlns:p14="http://schemas.microsoft.com/office/powerpoint/2010/main" val="33829808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b="1" dirty="0" smtClean="0"/>
              <a:t>	</a:t>
            </a:r>
            <a:r>
              <a:rPr lang="en-GB" sz="3600" dirty="0" smtClean="0"/>
              <a:t/>
            </a:r>
            <a:br>
              <a:rPr lang="en-GB" sz="3600" dirty="0" smtClean="0"/>
            </a:br>
            <a:r>
              <a:rPr lang="en-GB" sz="3600" dirty="0" smtClean="0"/>
              <a:t>	</a:t>
            </a:r>
            <a:r>
              <a:rPr lang="en-GB" sz="3600" b="1" dirty="0" smtClean="0"/>
              <a:t>Which is the “best choice”?</a:t>
            </a:r>
            <a:endParaRPr lang="en-GB" sz="3600" dirty="0"/>
          </a:p>
        </p:txBody>
      </p:sp>
      <p:sp>
        <p:nvSpPr>
          <p:cNvPr id="3" name="Segnaposto contenuto 2"/>
          <p:cNvSpPr>
            <a:spLocks noGrp="1"/>
          </p:cNvSpPr>
          <p:nvPr>
            <p:ph idx="1"/>
          </p:nvPr>
        </p:nvSpPr>
        <p:spPr>
          <a:xfrm>
            <a:off x="457200" y="1628800"/>
            <a:ext cx="8229600" cy="4525963"/>
          </a:xfrm>
        </p:spPr>
        <p:txBody>
          <a:bodyPr>
            <a:normAutofit/>
          </a:bodyPr>
          <a:lstStyle/>
          <a:p>
            <a:pPr indent="0" algn="just">
              <a:buNone/>
            </a:pPr>
            <a:r>
              <a:rPr lang="en-GB" sz="1600" b="1" dirty="0" smtClean="0">
                <a:solidFill>
                  <a:srgbClr val="008000"/>
                </a:solidFill>
              </a:rPr>
              <a:t>There is no best choice.</a:t>
            </a:r>
            <a:r>
              <a:rPr lang="en-GB" sz="1600" b="1" dirty="0" smtClean="0"/>
              <a:t> </a:t>
            </a:r>
            <a:r>
              <a:rPr lang="en-GB" sz="1600" dirty="0" smtClean="0"/>
              <a:t>The most suitable solution depends on the type of product, on the market , on the company ‘</a:t>
            </a:r>
            <a:r>
              <a:rPr lang="en-GB" sz="1600" dirty="0" err="1" smtClean="0"/>
              <a:t>s</a:t>
            </a:r>
            <a:r>
              <a:rPr lang="en-GB" sz="1600" dirty="0" smtClean="0"/>
              <a:t> goals (do I want to spread rapidly, or not? How much control do I want to have on my distribution? What type of product do I sell?..). </a:t>
            </a:r>
          </a:p>
        </p:txBody>
      </p:sp>
    </p:spTree>
    <p:extLst>
      <p:ext uri="{BB962C8B-B14F-4D97-AF65-F5344CB8AC3E}">
        <p14:creationId xmlns="" xmlns:p14="http://schemas.microsoft.com/office/powerpoint/2010/main" val="2978749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smtClean="0"/>
              <a:t>	</a:t>
            </a:r>
            <a:r>
              <a:rPr lang="en-GB" sz="3200" dirty="0" smtClean="0"/>
              <a:t/>
            </a:r>
            <a:br>
              <a:rPr lang="en-GB" sz="3200" dirty="0" smtClean="0"/>
            </a:br>
            <a:r>
              <a:rPr lang="en-GB" sz="3200" dirty="0" smtClean="0"/>
              <a:t>	</a:t>
            </a:r>
            <a:endParaRPr lang="it-IT" sz="3200" dirty="0"/>
          </a:p>
        </p:txBody>
      </p:sp>
      <p:sp>
        <p:nvSpPr>
          <p:cNvPr id="3" name="Segnaposto contenuto 2"/>
          <p:cNvSpPr>
            <a:spLocks noGrp="1"/>
          </p:cNvSpPr>
          <p:nvPr>
            <p:ph idx="1"/>
          </p:nvPr>
        </p:nvSpPr>
        <p:spPr/>
        <p:txBody>
          <a:bodyPr>
            <a:normAutofit/>
          </a:bodyPr>
          <a:lstStyle/>
          <a:p>
            <a:pPr>
              <a:buNone/>
            </a:pPr>
            <a:r>
              <a:rPr lang="en-GB" sz="1600" dirty="0" smtClean="0"/>
              <a:t>	</a:t>
            </a:r>
          </a:p>
          <a:p>
            <a:pPr>
              <a:buNone/>
            </a:pPr>
            <a:r>
              <a:rPr lang="en-GB" sz="1600" dirty="0" smtClean="0"/>
              <a:t>	Apple’s stores are among the </a:t>
            </a:r>
            <a:r>
              <a:rPr lang="en-GB" sz="1600" b="1" dirty="0" smtClean="0"/>
              <a:t>most successful shops around</a:t>
            </a:r>
            <a:r>
              <a:rPr lang="en-GB" sz="1600" dirty="0" smtClean="0"/>
              <a:t>, </a:t>
            </a:r>
            <a:r>
              <a:rPr lang="en-GB" sz="1600" b="1" dirty="0" smtClean="0"/>
              <a:t>generating more revenue per square foot than any other retailer in the United States, including Tiffany</a:t>
            </a:r>
            <a:r>
              <a:rPr lang="en-GB" sz="1600" dirty="0" smtClean="0"/>
              <a:t>. Apple's retail success is fuelled to a large extent by demand for the company's products. </a:t>
            </a:r>
          </a:p>
          <a:p>
            <a:pPr>
              <a:buNone/>
            </a:pPr>
            <a:r>
              <a:rPr lang="en-GB" sz="1600" dirty="0" smtClean="0"/>
              <a:t>	But there are two more assets than can well explain this amazing success : </a:t>
            </a:r>
          </a:p>
          <a:p>
            <a:r>
              <a:rPr lang="en-GB" sz="1600" b="1" dirty="0"/>
              <a:t>the </a:t>
            </a:r>
            <a:r>
              <a:rPr lang="en-GB" sz="1600" b="1" dirty="0">
                <a:solidFill>
                  <a:srgbClr val="008000"/>
                </a:solidFill>
              </a:rPr>
              <a:t>customer service</a:t>
            </a:r>
          </a:p>
          <a:p>
            <a:r>
              <a:rPr lang="en-GB" sz="1600" b="1" dirty="0"/>
              <a:t>the importance that Apple gives to the </a:t>
            </a:r>
            <a:r>
              <a:rPr lang="en-GB" sz="1600" b="1" dirty="0">
                <a:solidFill>
                  <a:srgbClr val="008000"/>
                </a:solidFill>
              </a:rPr>
              <a:t>shopping “experience”</a:t>
            </a:r>
          </a:p>
          <a:p>
            <a:endParaRPr lang="en-GB" sz="1600" b="1" dirty="0"/>
          </a:p>
          <a:p>
            <a:pPr>
              <a:buNone/>
            </a:pPr>
            <a:r>
              <a:rPr lang="en-GB" sz="1600" dirty="0" smtClean="0"/>
              <a:t>	the lesson we learn is that </a:t>
            </a:r>
          </a:p>
          <a:p>
            <a:pPr>
              <a:buNone/>
            </a:pPr>
            <a:r>
              <a:rPr lang="en-GB" sz="1600" b="1" dirty="0">
                <a:solidFill>
                  <a:srgbClr val="008000"/>
                </a:solidFill>
              </a:rPr>
              <a:t>	</a:t>
            </a:r>
            <a:endParaRPr lang="en-GB" sz="1600" b="1" dirty="0" smtClean="0">
              <a:solidFill>
                <a:srgbClr val="008000"/>
              </a:solidFill>
            </a:endParaRPr>
          </a:p>
          <a:p>
            <a:pPr>
              <a:buNone/>
            </a:pPr>
            <a:r>
              <a:rPr lang="en-GB" sz="1600" b="1" i="1" dirty="0">
                <a:solidFill>
                  <a:srgbClr val="008000"/>
                </a:solidFill>
              </a:rPr>
              <a:t>	</a:t>
            </a:r>
            <a:r>
              <a:rPr lang="en-GB" sz="2000" b="1" i="1" dirty="0" smtClean="0">
                <a:solidFill>
                  <a:srgbClr val="008000"/>
                </a:solidFill>
              </a:rPr>
              <a:t>“Place can be a crucial </a:t>
            </a:r>
            <a:r>
              <a:rPr lang="en-GB" sz="2000" b="1" i="1" dirty="0" err="1" smtClean="0">
                <a:solidFill>
                  <a:srgbClr val="008000"/>
                </a:solidFill>
              </a:rPr>
              <a:t>Mkg</a:t>
            </a:r>
            <a:r>
              <a:rPr lang="en-GB" sz="2000" b="1" i="1" dirty="0" smtClean="0">
                <a:solidFill>
                  <a:srgbClr val="008000"/>
                </a:solidFill>
              </a:rPr>
              <a:t> tool and it ‘s no longer about distributing the product”</a:t>
            </a:r>
            <a:endParaRPr lang="en-GB" sz="2000" i="1" dirty="0" smtClean="0">
              <a:solidFill>
                <a:srgbClr val="008000"/>
              </a:solidFill>
            </a:endParaRPr>
          </a:p>
          <a:p>
            <a:endParaRPr lang="en-GB" sz="1600" b="1" dirty="0" smtClean="0"/>
          </a:p>
          <a:p>
            <a:pPr>
              <a:buNone/>
            </a:pPr>
            <a:r>
              <a:rPr lang="en-GB" sz="1600" b="1" dirty="0" smtClean="0"/>
              <a:t> </a:t>
            </a:r>
            <a:endParaRPr lang="en-GB" sz="1600" b="1" dirty="0"/>
          </a:p>
        </p:txBody>
      </p:sp>
      <p:sp>
        <p:nvSpPr>
          <p:cNvPr id="4" name="Titolo 1"/>
          <p:cNvSpPr txBox="1">
            <a:spLocks/>
          </p:cNvSpPr>
          <p:nvPr/>
        </p:nvSpPr>
        <p:spPr>
          <a:xfrm>
            <a:off x="609600" y="427038"/>
            <a:ext cx="8229600" cy="1143000"/>
          </a:xfrm>
          <a:prstGeom prst="rect">
            <a:avLst/>
          </a:prstGeom>
        </p:spPr>
        <p:txBody>
          <a:bodyPr vert="horz" lIns="91440" tIns="45720" rIns="91440" bIns="45720" rtlCol="0" anchor="ctr">
            <a:normAutofit/>
          </a:bodyPr>
          <a:lstStyle/>
          <a:p>
            <a:pPr algn="ctr">
              <a:spcBef>
                <a:spcPct val="0"/>
              </a:spcBef>
            </a:pPr>
            <a:r>
              <a:rPr kumimoji="0" lang="it-IT" sz="3200" b="1" i="0" u="none" strike="noStrike" kern="1200" cap="none" spc="0" normalizeH="0" baseline="0" noProof="0" dirty="0" smtClean="0">
                <a:ln>
                  <a:noFill/>
                </a:ln>
                <a:solidFill>
                  <a:schemeClr val="tx1"/>
                </a:solidFill>
                <a:effectLst/>
                <a:uLnTx/>
                <a:uFillTx/>
                <a:latin typeface="+mj-lt"/>
                <a:ea typeface="+mj-ea"/>
                <a:cs typeface="+mj-cs"/>
              </a:rPr>
              <a:t>	</a:t>
            </a:r>
            <a:r>
              <a:rPr kumimoji="0" lang="en-GB" sz="3200" b="0" i="0" u="none" strike="noStrike" kern="1200" cap="none" spc="0" normalizeH="0" baseline="0" noProof="0" dirty="0" smtClean="0">
                <a:ln>
                  <a:noFill/>
                </a:ln>
                <a:solidFill>
                  <a:schemeClr val="tx1"/>
                </a:solidFill>
                <a:effectLst/>
                <a:uLnTx/>
                <a:uFillTx/>
                <a:latin typeface="+mj-lt"/>
                <a:ea typeface="+mj-ea"/>
                <a:cs typeface="+mj-cs"/>
              </a:rPr>
              <a:t/>
            </a:r>
            <a:br>
              <a:rPr kumimoji="0" lang="en-GB" sz="3200" b="0" i="0" u="none" strike="noStrike" kern="1200" cap="none" spc="0" normalizeH="0" baseline="0" noProof="0" dirty="0" smtClean="0">
                <a:ln>
                  <a:noFill/>
                </a:ln>
                <a:solidFill>
                  <a:schemeClr val="tx1"/>
                </a:solidFill>
                <a:effectLst/>
                <a:uLnTx/>
                <a:uFillTx/>
                <a:latin typeface="+mj-lt"/>
                <a:ea typeface="+mj-ea"/>
                <a:cs typeface="+mj-cs"/>
              </a:rPr>
            </a:br>
            <a:r>
              <a:rPr kumimoji="0" lang="en-GB" sz="3600" b="1" u="none" strike="noStrike" kern="1200" cap="none" spc="0" normalizeH="0" baseline="0" noProof="0" dirty="0" smtClean="0">
                <a:ln>
                  <a:noFill/>
                </a:ln>
                <a:solidFill>
                  <a:schemeClr val="tx1"/>
                </a:solidFill>
                <a:effectLst/>
                <a:uLnTx/>
                <a:uFillTx/>
                <a:latin typeface="+mj-lt"/>
                <a:ea typeface="+mj-ea"/>
                <a:cs typeface="+mj-cs"/>
              </a:rPr>
              <a:t>	The lesson of </a:t>
            </a:r>
            <a:r>
              <a:rPr lang="en-GB" sz="3600" b="1" dirty="0" smtClean="0">
                <a:latin typeface="+mj-lt"/>
              </a:rPr>
              <a:t>Apple Retail History</a:t>
            </a:r>
          </a:p>
        </p:txBody>
      </p:sp>
    </p:spTree>
    <p:extLst>
      <p:ext uri="{BB962C8B-B14F-4D97-AF65-F5344CB8AC3E}">
        <p14:creationId xmlns="" xmlns:p14="http://schemas.microsoft.com/office/powerpoint/2010/main" val="242781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smtClean="0"/>
              <a:t>	</a:t>
            </a:r>
            <a:r>
              <a:rPr lang="en-GB" sz="3200" dirty="0" smtClean="0"/>
              <a:t/>
            </a:r>
            <a:br>
              <a:rPr lang="en-GB" sz="3200" dirty="0" smtClean="0"/>
            </a:br>
            <a:r>
              <a:rPr lang="en-GB" sz="3200" dirty="0" smtClean="0"/>
              <a:t>	</a:t>
            </a:r>
            <a:endParaRPr lang="it-IT" sz="3200" dirty="0"/>
          </a:p>
        </p:txBody>
      </p:sp>
      <p:sp>
        <p:nvSpPr>
          <p:cNvPr id="3" name="Segnaposto contenuto 2"/>
          <p:cNvSpPr>
            <a:spLocks noGrp="1"/>
          </p:cNvSpPr>
          <p:nvPr>
            <p:ph idx="1"/>
          </p:nvPr>
        </p:nvSpPr>
        <p:spPr/>
        <p:txBody>
          <a:bodyPr>
            <a:normAutofit/>
          </a:bodyPr>
          <a:lstStyle/>
          <a:p>
            <a:pPr indent="0" algn="just">
              <a:buNone/>
            </a:pPr>
            <a:r>
              <a:rPr lang="en-GB" sz="1600" dirty="0" smtClean="0"/>
              <a:t>When Mr. Jobs returned to Apple in 1996 after being ousted 11 years earlier, the company was struggling. </a:t>
            </a:r>
            <a:r>
              <a:rPr lang="en-GB" sz="1600" b="1" dirty="0" smtClean="0"/>
              <a:t>Fixing Apple's retail strategy was a priority for Mr. Jobs </a:t>
            </a:r>
            <a:r>
              <a:rPr lang="en-GB" sz="1600" dirty="0" smtClean="0"/>
              <a:t>because Apple's brand </a:t>
            </a:r>
            <a:r>
              <a:rPr lang="en-GB" sz="1600" b="1" dirty="0" smtClean="0"/>
              <a:t>had become so weak that mass retailers refused to stock Macintoshes</a:t>
            </a:r>
            <a:r>
              <a:rPr lang="en-GB" sz="1600" dirty="0" smtClean="0"/>
              <a:t>. </a:t>
            </a:r>
            <a:endParaRPr lang="en-US" sz="1600" dirty="0" smtClean="0"/>
          </a:p>
          <a:p>
            <a:pPr indent="0" algn="just">
              <a:buNone/>
            </a:pPr>
            <a:endParaRPr lang="en-GB" sz="1600" dirty="0" smtClean="0"/>
          </a:p>
          <a:p>
            <a:pPr indent="0" algn="just">
              <a:buNone/>
            </a:pPr>
            <a:r>
              <a:rPr lang="en-GB" sz="1600" dirty="0" smtClean="0"/>
              <a:t>But Mr. Jobs realized </a:t>
            </a:r>
            <a:r>
              <a:rPr lang="en-GB" sz="1600" b="1" dirty="0" smtClean="0"/>
              <a:t>it was impossible to control the experience </a:t>
            </a:r>
            <a:r>
              <a:rPr lang="en-GB" sz="1600" dirty="0" smtClean="0"/>
              <a:t>at mass retailers such as CompUSA. Building </a:t>
            </a:r>
            <a:r>
              <a:rPr lang="en-GB" sz="1600" b="1" dirty="0" smtClean="0"/>
              <a:t>Apple's own retail stores </a:t>
            </a:r>
            <a:r>
              <a:rPr lang="en-GB" sz="1600" dirty="0" smtClean="0"/>
              <a:t>was a natural progression. In 1999, Mr. Jobs recruited Millard Drexler, then president of Gap Inc., to join Apple and advise the company on retail strategy. Many members of Apple's initial retail team came from Gap, which was viewed as a model because of its hip image and success with its branded stores.</a:t>
            </a:r>
          </a:p>
          <a:p>
            <a:pPr indent="0" algn="just">
              <a:buNone/>
            </a:pPr>
            <a:endParaRPr lang="en-GB" sz="1600" dirty="0"/>
          </a:p>
          <a:p>
            <a:pPr>
              <a:buNone/>
            </a:pPr>
            <a:r>
              <a:rPr lang="en-GB" sz="1600" dirty="0" smtClean="0"/>
              <a:t> </a:t>
            </a:r>
            <a:endParaRPr lang="en-US" sz="1600" dirty="0"/>
          </a:p>
        </p:txBody>
      </p:sp>
      <p:sp>
        <p:nvSpPr>
          <p:cNvPr id="4" name="Titolo 1"/>
          <p:cNvSpPr txBox="1">
            <a:spLocks/>
          </p:cNvSpPr>
          <p:nvPr/>
        </p:nvSpPr>
        <p:spPr>
          <a:xfrm>
            <a:off x="609600" y="427038"/>
            <a:ext cx="8229600" cy="1143000"/>
          </a:xfrm>
          <a:prstGeom prst="rect">
            <a:avLst/>
          </a:prstGeom>
        </p:spPr>
        <p:txBody>
          <a:bodyPr vert="horz" lIns="91440" tIns="45720" rIns="91440" bIns="45720" rtlCol="0" anchor="ctr">
            <a:normAutofit/>
          </a:bodyPr>
          <a:lstStyle/>
          <a:p>
            <a:pPr algn="ctr">
              <a:spcBef>
                <a:spcPct val="0"/>
              </a:spcBef>
            </a:pPr>
            <a:r>
              <a:rPr kumimoji="0" lang="it-IT" sz="3200" b="1" i="0" u="none" strike="noStrike" kern="1200" cap="none" spc="0" normalizeH="0" baseline="0" noProof="0" dirty="0" smtClean="0">
                <a:ln>
                  <a:noFill/>
                </a:ln>
                <a:solidFill>
                  <a:schemeClr val="tx1"/>
                </a:solidFill>
                <a:effectLst/>
                <a:uLnTx/>
                <a:uFillTx/>
                <a:latin typeface="+mj-lt"/>
                <a:ea typeface="+mj-ea"/>
                <a:cs typeface="+mj-cs"/>
              </a:rPr>
              <a:t>	</a:t>
            </a:r>
            <a:r>
              <a:rPr kumimoji="0" lang="en-GB" sz="3200" b="0" i="0" u="none" strike="noStrike" kern="1200" cap="none" spc="0" normalizeH="0" baseline="0" noProof="0" dirty="0" smtClean="0">
                <a:ln>
                  <a:noFill/>
                </a:ln>
                <a:solidFill>
                  <a:schemeClr val="tx1"/>
                </a:solidFill>
                <a:effectLst/>
                <a:uLnTx/>
                <a:uFillTx/>
                <a:latin typeface="+mj-lt"/>
                <a:ea typeface="+mj-ea"/>
                <a:cs typeface="+mj-cs"/>
              </a:rPr>
              <a:t/>
            </a:r>
            <a:br>
              <a:rPr kumimoji="0" lang="en-GB" sz="3200" b="0" i="0" u="none" strike="noStrike" kern="1200" cap="none" spc="0" normalizeH="0" baseline="0" noProof="0" dirty="0" smtClean="0">
                <a:ln>
                  <a:noFill/>
                </a:ln>
                <a:solidFill>
                  <a:schemeClr val="tx1"/>
                </a:solidFill>
                <a:effectLst/>
                <a:uLnTx/>
                <a:uFillTx/>
                <a:latin typeface="+mj-lt"/>
                <a:ea typeface="+mj-ea"/>
                <a:cs typeface="+mj-cs"/>
              </a:rPr>
            </a:br>
            <a:r>
              <a:rPr kumimoji="0" lang="en-GB" sz="3200" b="0" i="0" u="none" strike="noStrike" kern="1200" cap="none" spc="0" normalizeH="0" baseline="0" noProof="0" dirty="0" smtClean="0">
                <a:ln>
                  <a:noFill/>
                </a:ln>
                <a:solidFill>
                  <a:schemeClr val="tx1"/>
                </a:solidFill>
                <a:effectLst/>
                <a:uLnTx/>
                <a:uFillTx/>
                <a:latin typeface="+mj-lt"/>
                <a:ea typeface="+mj-ea"/>
                <a:cs typeface="+mj-cs"/>
              </a:rPr>
              <a:t>	</a:t>
            </a:r>
            <a:r>
              <a:rPr lang="en-GB" sz="3600" b="1" dirty="0" smtClean="0"/>
              <a:t>Apple Retail History</a:t>
            </a:r>
          </a:p>
        </p:txBody>
      </p:sp>
    </p:spTree>
    <p:extLst>
      <p:ext uri="{BB962C8B-B14F-4D97-AF65-F5344CB8AC3E}">
        <p14:creationId xmlns="" xmlns:p14="http://schemas.microsoft.com/office/powerpoint/2010/main" val="22445649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smtClean="0"/>
              <a:t>	</a:t>
            </a:r>
            <a:r>
              <a:rPr lang="en-GB" sz="3200" dirty="0" smtClean="0"/>
              <a:t/>
            </a:r>
            <a:br>
              <a:rPr lang="en-GB" sz="3200" dirty="0" smtClean="0"/>
            </a:br>
            <a:r>
              <a:rPr lang="en-GB" sz="3200" dirty="0" smtClean="0"/>
              <a:t>	</a:t>
            </a:r>
            <a:endParaRPr lang="it-IT" sz="3200" dirty="0"/>
          </a:p>
        </p:txBody>
      </p:sp>
      <p:sp>
        <p:nvSpPr>
          <p:cNvPr id="3" name="Segnaposto contenuto 2"/>
          <p:cNvSpPr>
            <a:spLocks noGrp="1"/>
          </p:cNvSpPr>
          <p:nvPr>
            <p:ph idx="1"/>
          </p:nvPr>
        </p:nvSpPr>
        <p:spPr>
          <a:xfrm>
            <a:off x="457200" y="1628800"/>
            <a:ext cx="8229600" cy="4525963"/>
          </a:xfrm>
        </p:spPr>
        <p:txBody>
          <a:bodyPr>
            <a:normAutofit/>
          </a:bodyPr>
          <a:lstStyle/>
          <a:p>
            <a:pPr indent="0" algn="just">
              <a:buNone/>
            </a:pPr>
            <a:r>
              <a:rPr lang="en-GB" sz="6000" dirty="0" smtClean="0"/>
              <a:t>1.</a:t>
            </a:r>
            <a:r>
              <a:rPr lang="en-GB" sz="1600" dirty="0"/>
              <a:t> It was </a:t>
            </a:r>
            <a:r>
              <a:rPr lang="en-GB" sz="1600" dirty="0" err="1"/>
              <a:t>Mr.</a:t>
            </a:r>
            <a:r>
              <a:rPr lang="en-GB" sz="1600" dirty="0"/>
              <a:t> Drexler's idea to build a </a:t>
            </a:r>
            <a:r>
              <a:rPr lang="en-GB" sz="1600" b="1" dirty="0">
                <a:solidFill>
                  <a:srgbClr val="008000"/>
                </a:solidFill>
              </a:rPr>
              <a:t>prototype store </a:t>
            </a:r>
            <a:r>
              <a:rPr lang="en-GB" sz="1600" dirty="0"/>
              <a:t>in a warehouse near Apple headquarters. There</a:t>
            </a:r>
            <a:r>
              <a:rPr lang="en-GB" sz="1600" dirty="0" smtClean="0"/>
              <a:t>, </a:t>
            </a:r>
            <a:r>
              <a:rPr lang="en-GB" sz="1600" b="1" dirty="0" smtClean="0"/>
              <a:t>Apple designed a store layout that displayed its products in a way </a:t>
            </a:r>
            <a:r>
              <a:rPr lang="en-GB" sz="1600" b="1" dirty="0" smtClean="0">
                <a:solidFill>
                  <a:srgbClr val="008000"/>
                </a:solidFill>
              </a:rPr>
              <a:t>that highlighted how they could be used, rather than the conventional retail method of stacking products by category</a:t>
            </a:r>
            <a:r>
              <a:rPr lang="en-GB" sz="1600" b="1" dirty="0" smtClean="0"/>
              <a:t>. </a:t>
            </a:r>
          </a:p>
          <a:p>
            <a:pPr lvl="0" indent="0" algn="just">
              <a:buNone/>
            </a:pPr>
            <a:r>
              <a:rPr lang="en-GB" sz="2000" b="1" i="1" dirty="0" smtClean="0">
                <a:solidFill>
                  <a:srgbClr val="008000"/>
                </a:solidFill>
              </a:rPr>
              <a:t>"</a:t>
            </a:r>
            <a:r>
              <a:rPr lang="en-GB" sz="2000" b="1" i="1" dirty="0">
                <a:solidFill>
                  <a:srgbClr val="008000"/>
                </a:solidFill>
              </a:rPr>
              <a:t>People don't just want to buy personal computers anymore, they want to know what they can do with them" </a:t>
            </a:r>
          </a:p>
          <a:p>
            <a:pPr indent="0" algn="just">
              <a:buNone/>
            </a:pPr>
            <a:endParaRPr lang="en-GB" sz="1600" dirty="0" smtClean="0"/>
          </a:p>
          <a:p>
            <a:pPr indent="0" algn="just">
              <a:buNone/>
            </a:pPr>
            <a:endParaRPr lang="en-GB" sz="1600" dirty="0" smtClean="0"/>
          </a:p>
          <a:p>
            <a:pPr indent="0" algn="just">
              <a:buNone/>
            </a:pPr>
            <a:endParaRPr lang="en-GB" sz="1600" dirty="0" smtClean="0"/>
          </a:p>
          <a:p>
            <a:pPr indent="0" algn="just">
              <a:buNone/>
            </a:pPr>
            <a:endParaRPr lang="en-GB" sz="1600" dirty="0" smtClean="0"/>
          </a:p>
          <a:p>
            <a:pPr indent="0" algn="just">
              <a:buNone/>
            </a:pPr>
            <a:endParaRPr lang="en-GB" sz="1600" dirty="0" smtClean="0"/>
          </a:p>
          <a:p>
            <a:pPr indent="0" algn="just">
              <a:buNone/>
            </a:pPr>
            <a:endParaRPr lang="en-GB" sz="1600" dirty="0" smtClean="0"/>
          </a:p>
          <a:p>
            <a:pPr indent="0" algn="just">
              <a:buNone/>
            </a:pPr>
            <a:endParaRPr lang="en-GB" sz="1600" dirty="0" smtClean="0"/>
          </a:p>
          <a:p>
            <a:pPr indent="0" algn="just">
              <a:buNone/>
            </a:pPr>
            <a:endParaRPr lang="en-GB" sz="1600" b="1" noProof="1" smtClean="0">
              <a:solidFill>
                <a:srgbClr val="FF0000"/>
              </a:solidFill>
            </a:endParaRPr>
          </a:p>
          <a:p>
            <a:pPr indent="0" algn="just">
              <a:buNone/>
            </a:pPr>
            <a:endParaRPr lang="en-GB" sz="1600" b="1" noProof="1" smtClean="0">
              <a:solidFill>
                <a:srgbClr val="FF0000"/>
              </a:solidFill>
            </a:endParaRPr>
          </a:p>
          <a:p>
            <a:pPr indent="0" algn="just">
              <a:buNone/>
            </a:pPr>
            <a:endParaRPr lang="en-GB" sz="1600" b="1" noProof="1" smtClean="0">
              <a:solidFill>
                <a:srgbClr val="FF0000"/>
              </a:solidFill>
            </a:endParaRPr>
          </a:p>
        </p:txBody>
      </p:sp>
      <p:sp>
        <p:nvSpPr>
          <p:cNvPr id="4" name="Titolo 1"/>
          <p:cNvSpPr txBox="1">
            <a:spLocks/>
          </p:cNvSpPr>
          <p:nvPr/>
        </p:nvSpPr>
        <p:spPr>
          <a:xfrm>
            <a:off x="609600" y="427038"/>
            <a:ext cx="8229600" cy="1143000"/>
          </a:xfrm>
          <a:prstGeom prst="rect">
            <a:avLst/>
          </a:prstGeom>
        </p:spPr>
        <p:txBody>
          <a:bodyPr vert="horz" lIns="91440" tIns="45720" rIns="91440" bIns="45720" rtlCol="0" anchor="ctr">
            <a:normAutofit/>
          </a:bodyPr>
          <a:lstStyle/>
          <a:p>
            <a:pPr algn="ctr">
              <a:spcBef>
                <a:spcPct val="0"/>
              </a:spcBef>
            </a:pPr>
            <a:r>
              <a:rPr kumimoji="0" lang="it-IT" sz="3200" b="1" i="0" u="none" strike="noStrike" kern="1200" cap="none" spc="0" normalizeH="0" baseline="0" noProof="0" dirty="0" smtClean="0">
                <a:ln>
                  <a:noFill/>
                </a:ln>
                <a:solidFill>
                  <a:schemeClr val="tx1"/>
                </a:solidFill>
                <a:effectLst/>
                <a:uLnTx/>
                <a:uFillTx/>
                <a:latin typeface="+mj-lt"/>
                <a:ea typeface="+mj-ea"/>
                <a:cs typeface="+mj-cs"/>
              </a:rPr>
              <a:t>	</a:t>
            </a:r>
            <a:r>
              <a:rPr kumimoji="0" lang="en-GB" sz="3200" b="0" i="0" u="none" strike="noStrike" kern="1200" cap="none" spc="0" normalizeH="0" baseline="0" noProof="0" dirty="0" smtClean="0">
                <a:ln>
                  <a:noFill/>
                </a:ln>
                <a:solidFill>
                  <a:schemeClr val="tx1"/>
                </a:solidFill>
                <a:effectLst/>
                <a:uLnTx/>
                <a:uFillTx/>
                <a:latin typeface="+mj-lt"/>
                <a:ea typeface="+mj-ea"/>
                <a:cs typeface="+mj-cs"/>
              </a:rPr>
              <a:t/>
            </a:r>
            <a:br>
              <a:rPr kumimoji="0" lang="en-GB" sz="3200" b="0" i="0" u="none" strike="noStrike" kern="1200" cap="none" spc="0" normalizeH="0" baseline="0" noProof="0" dirty="0" smtClean="0">
                <a:ln>
                  <a:noFill/>
                </a:ln>
                <a:solidFill>
                  <a:schemeClr val="tx1"/>
                </a:solidFill>
                <a:effectLst/>
                <a:uLnTx/>
                <a:uFillTx/>
                <a:latin typeface="+mj-lt"/>
                <a:ea typeface="+mj-ea"/>
                <a:cs typeface="+mj-cs"/>
              </a:rPr>
            </a:br>
            <a:r>
              <a:rPr kumimoji="0" lang="en-GB" sz="3600" b="1" u="none" strike="noStrike" kern="1200" cap="none" spc="0" normalizeH="0" baseline="0" noProof="0" dirty="0" smtClean="0">
                <a:ln>
                  <a:noFill/>
                </a:ln>
                <a:solidFill>
                  <a:schemeClr val="tx1"/>
                </a:solidFill>
                <a:effectLst/>
                <a:uLnTx/>
                <a:uFillTx/>
                <a:latin typeface="+mj-lt"/>
                <a:ea typeface="+mj-ea"/>
                <a:cs typeface="+mj-cs"/>
              </a:rPr>
              <a:t>	</a:t>
            </a:r>
            <a:r>
              <a:rPr lang="en-GB" sz="3600" b="1" dirty="0" smtClean="0">
                <a:latin typeface="+mj-lt"/>
              </a:rPr>
              <a:t>The shopping experience</a:t>
            </a:r>
          </a:p>
        </p:txBody>
      </p:sp>
      <p:pic>
        <p:nvPicPr>
          <p:cNvPr id="8" name="Immagine 7" descr="Screen Shot 2014-02-13 at 15.22.28.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99592" y="4221088"/>
            <a:ext cx="3529533" cy="2016224"/>
          </a:xfrm>
          <a:prstGeom prst="rect">
            <a:avLst/>
          </a:prstGeom>
        </p:spPr>
      </p:pic>
      <p:pic>
        <p:nvPicPr>
          <p:cNvPr id="9" name="Immagine 8" descr="Screen Shot 2014-02-13 at 15.41.47.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857752" y="4221088"/>
            <a:ext cx="3357881" cy="2016224"/>
          </a:xfrm>
          <a:prstGeom prst="rect">
            <a:avLst/>
          </a:prstGeom>
        </p:spPr>
      </p:pic>
    </p:spTree>
    <p:extLst>
      <p:ext uri="{BB962C8B-B14F-4D97-AF65-F5344CB8AC3E}">
        <p14:creationId xmlns="" xmlns:p14="http://schemas.microsoft.com/office/powerpoint/2010/main" val="15543302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smtClean="0"/>
              <a:t>	</a:t>
            </a:r>
            <a:r>
              <a:rPr lang="en-GB" sz="3200" dirty="0" smtClean="0"/>
              <a:t/>
            </a:r>
            <a:br>
              <a:rPr lang="en-GB" sz="3200" dirty="0" smtClean="0"/>
            </a:br>
            <a:r>
              <a:rPr lang="en-GB" sz="3200" dirty="0" smtClean="0"/>
              <a:t>	</a:t>
            </a:r>
            <a:endParaRPr lang="it-IT" sz="3200" dirty="0"/>
          </a:p>
        </p:txBody>
      </p:sp>
      <p:sp>
        <p:nvSpPr>
          <p:cNvPr id="3" name="Segnaposto contenuto 2"/>
          <p:cNvSpPr>
            <a:spLocks noGrp="1"/>
          </p:cNvSpPr>
          <p:nvPr>
            <p:ph idx="1"/>
          </p:nvPr>
        </p:nvSpPr>
        <p:spPr>
          <a:xfrm>
            <a:off x="457200" y="1639341"/>
            <a:ext cx="8229600" cy="4525963"/>
          </a:xfrm>
        </p:spPr>
        <p:txBody>
          <a:bodyPr>
            <a:normAutofit/>
          </a:bodyPr>
          <a:lstStyle/>
          <a:p>
            <a:pPr indent="0" algn="just">
              <a:buNone/>
            </a:pPr>
            <a:r>
              <a:rPr lang="en-GB" sz="6000" dirty="0" smtClean="0"/>
              <a:t>2.</a:t>
            </a:r>
            <a:r>
              <a:rPr lang="en-GB" sz="1600" b="1" dirty="0">
                <a:solidFill>
                  <a:srgbClr val="008000"/>
                </a:solidFill>
              </a:rPr>
              <a:t> At the time, electronics stores tended to resemble warehouses stuffed with accessories, pamphlets and cords</a:t>
            </a:r>
            <a:r>
              <a:rPr lang="en-GB" sz="1600" dirty="0">
                <a:solidFill>
                  <a:srgbClr val="008000"/>
                </a:solidFill>
              </a:rPr>
              <a:t>. </a:t>
            </a:r>
            <a:r>
              <a:rPr lang="en-GB" sz="1600" dirty="0"/>
              <a:t>Apple, by contrast, chose an open plan with a </a:t>
            </a:r>
            <a:r>
              <a:rPr lang="en-GB" sz="1600" b="1" dirty="0"/>
              <a:t>clutter-free look, using natural materials like wood, glass, stone and stainless steel</a:t>
            </a:r>
            <a:r>
              <a:rPr lang="en-GB" sz="1600" dirty="0"/>
              <a:t>. </a:t>
            </a:r>
            <a:endParaRPr lang="en-GB" sz="1600" b="1" dirty="0">
              <a:solidFill>
                <a:srgbClr val="FF0000"/>
              </a:solidFill>
            </a:endParaRPr>
          </a:p>
          <a:p>
            <a:pPr lvl="0" indent="0" algn="just">
              <a:buNone/>
            </a:pPr>
            <a:endParaRPr lang="en-GB" sz="1600" b="1" i="1" dirty="0" smtClean="0">
              <a:solidFill>
                <a:srgbClr val="008000"/>
              </a:solidFill>
            </a:endParaRPr>
          </a:p>
          <a:p>
            <a:pPr lvl="0" indent="0" algn="just">
              <a:buNone/>
            </a:pPr>
            <a:r>
              <a:rPr lang="en-GB" sz="2000" b="1" dirty="0">
                <a:solidFill>
                  <a:srgbClr val="008000"/>
                </a:solidFill>
              </a:rPr>
              <a:t>“</a:t>
            </a:r>
            <a:r>
              <a:rPr lang="en-GB" sz="2000" b="1" i="1" dirty="0">
                <a:solidFill>
                  <a:srgbClr val="008000"/>
                </a:solidFill>
              </a:rPr>
              <a:t>People buy emotionally even though they justify their decision rationally.” </a:t>
            </a:r>
          </a:p>
          <a:p>
            <a:pPr indent="0" algn="just">
              <a:buNone/>
            </a:pPr>
            <a:endParaRPr lang="en-US" sz="1600" dirty="0"/>
          </a:p>
          <a:p>
            <a:pPr indent="0" algn="just">
              <a:buNone/>
            </a:pPr>
            <a:endParaRPr lang="en-GB" sz="1600" dirty="0" smtClean="0"/>
          </a:p>
          <a:p>
            <a:pPr indent="0" algn="just">
              <a:buNone/>
            </a:pPr>
            <a:endParaRPr lang="en-GB" sz="1600" dirty="0" smtClean="0"/>
          </a:p>
          <a:p>
            <a:pPr indent="0" algn="just">
              <a:buNone/>
            </a:pPr>
            <a:endParaRPr lang="en-GB" sz="1600" dirty="0" smtClean="0"/>
          </a:p>
          <a:p>
            <a:pPr indent="0" algn="just">
              <a:buNone/>
            </a:pPr>
            <a:endParaRPr lang="en-GB" sz="1600" dirty="0" smtClean="0"/>
          </a:p>
          <a:p>
            <a:pPr indent="0" algn="just">
              <a:buNone/>
            </a:pPr>
            <a:endParaRPr lang="en-GB" sz="1600" dirty="0" smtClean="0"/>
          </a:p>
          <a:p>
            <a:pPr indent="0" algn="just">
              <a:buNone/>
            </a:pPr>
            <a:endParaRPr lang="en-GB" sz="1600" dirty="0" smtClean="0"/>
          </a:p>
          <a:p>
            <a:pPr indent="0" algn="just">
              <a:buNone/>
            </a:pPr>
            <a:endParaRPr lang="en-GB" sz="1600" b="1" noProof="1" smtClean="0">
              <a:solidFill>
                <a:srgbClr val="FF0000"/>
              </a:solidFill>
            </a:endParaRPr>
          </a:p>
          <a:p>
            <a:pPr indent="0" algn="just">
              <a:buNone/>
            </a:pPr>
            <a:endParaRPr lang="en-GB" sz="1600" b="1" noProof="1" smtClean="0">
              <a:solidFill>
                <a:srgbClr val="FF0000"/>
              </a:solidFill>
            </a:endParaRPr>
          </a:p>
          <a:p>
            <a:pPr indent="0" algn="just">
              <a:buNone/>
            </a:pPr>
            <a:endParaRPr lang="en-GB" sz="1600" b="1" noProof="1" smtClean="0">
              <a:solidFill>
                <a:srgbClr val="FF0000"/>
              </a:solidFill>
            </a:endParaRPr>
          </a:p>
        </p:txBody>
      </p:sp>
      <p:sp>
        <p:nvSpPr>
          <p:cNvPr id="4" name="Titolo 1"/>
          <p:cNvSpPr txBox="1">
            <a:spLocks/>
          </p:cNvSpPr>
          <p:nvPr/>
        </p:nvSpPr>
        <p:spPr>
          <a:xfrm>
            <a:off x="609600" y="427038"/>
            <a:ext cx="8229600" cy="1143000"/>
          </a:xfrm>
          <a:prstGeom prst="rect">
            <a:avLst/>
          </a:prstGeom>
        </p:spPr>
        <p:txBody>
          <a:bodyPr vert="horz" lIns="91440" tIns="45720" rIns="91440" bIns="45720" rtlCol="0" anchor="ctr">
            <a:normAutofit/>
          </a:bodyPr>
          <a:lstStyle/>
          <a:p>
            <a:pPr algn="ctr">
              <a:spcBef>
                <a:spcPct val="0"/>
              </a:spcBef>
            </a:pPr>
            <a:r>
              <a:rPr kumimoji="0" lang="it-IT" sz="3200" b="1" i="0" u="none" strike="noStrike" kern="1200" cap="none" spc="0" normalizeH="0" baseline="0" noProof="0" dirty="0" smtClean="0">
                <a:ln>
                  <a:noFill/>
                </a:ln>
                <a:solidFill>
                  <a:schemeClr val="tx1"/>
                </a:solidFill>
                <a:effectLst/>
                <a:uLnTx/>
                <a:uFillTx/>
                <a:latin typeface="+mj-lt"/>
                <a:ea typeface="+mj-ea"/>
                <a:cs typeface="+mj-cs"/>
              </a:rPr>
              <a:t>	</a:t>
            </a:r>
            <a:r>
              <a:rPr kumimoji="0" lang="en-GB" sz="3200" b="0" i="0" u="none" strike="noStrike" kern="1200" cap="none" spc="0" normalizeH="0" baseline="0" noProof="0" dirty="0" smtClean="0">
                <a:ln>
                  <a:noFill/>
                </a:ln>
                <a:solidFill>
                  <a:schemeClr val="tx1"/>
                </a:solidFill>
                <a:effectLst/>
                <a:uLnTx/>
                <a:uFillTx/>
                <a:latin typeface="+mj-lt"/>
                <a:ea typeface="+mj-ea"/>
                <a:cs typeface="+mj-cs"/>
              </a:rPr>
              <a:t/>
            </a:r>
            <a:br>
              <a:rPr kumimoji="0" lang="en-GB" sz="3200" b="0" i="0" u="none" strike="noStrike" kern="1200" cap="none" spc="0" normalizeH="0" baseline="0" noProof="0" dirty="0" smtClean="0">
                <a:ln>
                  <a:noFill/>
                </a:ln>
                <a:solidFill>
                  <a:schemeClr val="tx1"/>
                </a:solidFill>
                <a:effectLst/>
                <a:uLnTx/>
                <a:uFillTx/>
                <a:latin typeface="+mj-lt"/>
                <a:ea typeface="+mj-ea"/>
                <a:cs typeface="+mj-cs"/>
              </a:rPr>
            </a:br>
            <a:r>
              <a:rPr kumimoji="0" lang="en-GB" sz="3600" b="1" u="none" strike="noStrike" kern="1200" cap="none" spc="0" normalizeH="0" baseline="0" noProof="0" dirty="0" smtClean="0">
                <a:ln>
                  <a:noFill/>
                </a:ln>
                <a:solidFill>
                  <a:schemeClr val="tx1"/>
                </a:solidFill>
                <a:effectLst/>
                <a:uLnTx/>
                <a:uFillTx/>
                <a:latin typeface="+mj-lt"/>
                <a:ea typeface="+mj-ea"/>
                <a:cs typeface="+mj-cs"/>
              </a:rPr>
              <a:t>	</a:t>
            </a:r>
            <a:r>
              <a:rPr lang="en-GB" sz="3600" b="1" dirty="0" smtClean="0">
                <a:latin typeface="+mj-lt"/>
              </a:rPr>
              <a:t>The shopping experience</a:t>
            </a:r>
          </a:p>
        </p:txBody>
      </p:sp>
      <p:pic>
        <p:nvPicPr>
          <p:cNvPr id="5" name="Immagine 4" descr="Screen Shot 2014-02-12 at 22.17.09.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788024" y="4215386"/>
            <a:ext cx="3744416" cy="2165942"/>
          </a:xfrm>
          <a:prstGeom prst="rect">
            <a:avLst/>
          </a:prstGeom>
        </p:spPr>
      </p:pic>
      <p:pic>
        <p:nvPicPr>
          <p:cNvPr id="8" name="Immagine 7" descr="Screen Shot 2014-02-12 at 22.16.55.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85786" y="4221088"/>
            <a:ext cx="3696728" cy="2160240"/>
          </a:xfrm>
          <a:prstGeom prst="rect">
            <a:avLst/>
          </a:prstGeom>
        </p:spPr>
      </p:pic>
    </p:spTree>
    <p:extLst>
      <p:ext uri="{BB962C8B-B14F-4D97-AF65-F5344CB8AC3E}">
        <p14:creationId xmlns="" xmlns:p14="http://schemas.microsoft.com/office/powerpoint/2010/main" val="14410132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smtClean="0"/>
              <a:t>	</a:t>
            </a:r>
            <a:r>
              <a:rPr lang="en-GB" sz="3200" dirty="0" smtClean="0"/>
              <a:t/>
            </a:r>
            <a:br>
              <a:rPr lang="en-GB" sz="3200" dirty="0" smtClean="0"/>
            </a:br>
            <a:r>
              <a:rPr lang="en-GB" sz="3200" dirty="0" smtClean="0"/>
              <a:t>	</a:t>
            </a:r>
            <a:endParaRPr lang="it-IT" sz="3200" dirty="0"/>
          </a:p>
        </p:txBody>
      </p:sp>
      <p:sp>
        <p:nvSpPr>
          <p:cNvPr id="3" name="Segnaposto contenuto 2"/>
          <p:cNvSpPr>
            <a:spLocks noGrp="1"/>
          </p:cNvSpPr>
          <p:nvPr>
            <p:ph idx="1"/>
          </p:nvPr>
        </p:nvSpPr>
        <p:spPr>
          <a:xfrm>
            <a:off x="457200" y="1639341"/>
            <a:ext cx="8229600" cy="4525963"/>
          </a:xfrm>
        </p:spPr>
        <p:txBody>
          <a:bodyPr>
            <a:normAutofit/>
          </a:bodyPr>
          <a:lstStyle/>
          <a:p>
            <a:pPr indent="0" algn="just">
              <a:buNone/>
            </a:pPr>
            <a:r>
              <a:rPr lang="en-GB" sz="1600" dirty="0"/>
              <a:t>Apple </a:t>
            </a:r>
            <a:r>
              <a:rPr lang="en-GB" sz="1600" b="1" dirty="0"/>
              <a:t>spent a year testing its concept </a:t>
            </a:r>
            <a:r>
              <a:rPr lang="en-GB" sz="1600" dirty="0"/>
              <a:t>before it opened its first two stores in May 2001. A little over two years later, it had opened over </a:t>
            </a:r>
            <a:r>
              <a:rPr lang="en-GB" sz="1600" b="1" dirty="0"/>
              <a:t>70 stores </a:t>
            </a:r>
            <a:r>
              <a:rPr lang="en-GB" sz="1600" dirty="0"/>
              <a:t>in locations such as Chicago, Honolulu and Tokyo. </a:t>
            </a:r>
          </a:p>
          <a:p>
            <a:pPr indent="0" algn="just">
              <a:buNone/>
            </a:pPr>
            <a:r>
              <a:rPr lang="en-GB" sz="1600" dirty="0" smtClean="0"/>
              <a:t>Over the past decade, Apple's stores have become even more dramatic, from a location inside </a:t>
            </a:r>
            <a:r>
              <a:rPr lang="en-GB" sz="1600" b="1" dirty="0" smtClean="0"/>
              <a:t>the Louvre in Paris </a:t>
            </a:r>
            <a:r>
              <a:rPr lang="en-GB" sz="1600" dirty="0" smtClean="0"/>
              <a:t>to one located under a 40-foot-high glass </a:t>
            </a:r>
            <a:r>
              <a:rPr lang="en-GB" sz="1600" b="1" dirty="0" smtClean="0"/>
              <a:t>cylinder in Shanghai</a:t>
            </a:r>
            <a:r>
              <a:rPr lang="en-GB" sz="1600" dirty="0" smtClean="0"/>
              <a:t>.</a:t>
            </a:r>
            <a:r>
              <a:rPr lang="it-IT" sz="1600" dirty="0" smtClean="0"/>
              <a:t> </a:t>
            </a:r>
          </a:p>
          <a:p>
            <a:pPr indent="0" algn="just">
              <a:buNone/>
            </a:pPr>
            <a:endParaRPr lang="en-GB" sz="1600" b="1" dirty="0">
              <a:solidFill>
                <a:srgbClr val="FF0000"/>
              </a:solidFill>
            </a:endParaRPr>
          </a:p>
          <a:p>
            <a:pPr indent="0" algn="just">
              <a:buNone/>
            </a:pPr>
            <a:endParaRPr lang="en-GB" sz="1600" b="1" dirty="0">
              <a:solidFill>
                <a:srgbClr val="FF0000"/>
              </a:solidFill>
            </a:endParaRPr>
          </a:p>
          <a:p>
            <a:pPr indent="0" algn="just">
              <a:buNone/>
            </a:pPr>
            <a:endParaRPr lang="en-GB" sz="1600" b="1" dirty="0">
              <a:solidFill>
                <a:srgbClr val="FF0000"/>
              </a:solidFill>
            </a:endParaRPr>
          </a:p>
          <a:p>
            <a:pPr indent="0" algn="just">
              <a:buNone/>
            </a:pPr>
            <a:endParaRPr lang="en-GB" sz="1600" dirty="0" smtClean="0"/>
          </a:p>
          <a:p>
            <a:pPr indent="0" algn="just">
              <a:buNone/>
            </a:pPr>
            <a:endParaRPr lang="en-GB" sz="1600" dirty="0" smtClean="0"/>
          </a:p>
          <a:p>
            <a:pPr indent="0" algn="just">
              <a:buNone/>
            </a:pPr>
            <a:endParaRPr lang="en-GB" sz="1600" dirty="0" smtClean="0"/>
          </a:p>
          <a:p>
            <a:pPr indent="0" algn="just">
              <a:buNone/>
            </a:pPr>
            <a:endParaRPr lang="en-GB" sz="1600" dirty="0" smtClean="0"/>
          </a:p>
          <a:p>
            <a:pPr indent="0" algn="just">
              <a:buNone/>
            </a:pPr>
            <a:endParaRPr lang="en-GB" sz="1600" dirty="0" smtClean="0"/>
          </a:p>
          <a:p>
            <a:pPr indent="0" algn="just">
              <a:buNone/>
            </a:pPr>
            <a:endParaRPr lang="en-GB" sz="1600" dirty="0" smtClean="0"/>
          </a:p>
          <a:p>
            <a:pPr indent="0" algn="just">
              <a:buNone/>
            </a:pPr>
            <a:endParaRPr lang="en-GB" sz="1600" dirty="0" smtClean="0"/>
          </a:p>
          <a:p>
            <a:pPr indent="0" algn="just">
              <a:buNone/>
            </a:pPr>
            <a:endParaRPr lang="en-GB" sz="1600" dirty="0" smtClean="0"/>
          </a:p>
          <a:p>
            <a:pPr indent="0" algn="just">
              <a:buNone/>
            </a:pPr>
            <a:endParaRPr lang="en-GB" sz="1600" b="1" noProof="1" smtClean="0">
              <a:solidFill>
                <a:srgbClr val="FF0000"/>
              </a:solidFill>
            </a:endParaRPr>
          </a:p>
          <a:p>
            <a:pPr indent="0" algn="just">
              <a:buNone/>
            </a:pPr>
            <a:endParaRPr lang="en-GB" sz="1600" b="1" noProof="1" smtClean="0">
              <a:solidFill>
                <a:srgbClr val="FF0000"/>
              </a:solidFill>
            </a:endParaRPr>
          </a:p>
          <a:p>
            <a:pPr indent="0" algn="just">
              <a:buNone/>
            </a:pPr>
            <a:endParaRPr lang="en-GB" sz="1600" b="1" noProof="1" smtClean="0">
              <a:solidFill>
                <a:srgbClr val="FF0000"/>
              </a:solidFill>
            </a:endParaRPr>
          </a:p>
        </p:txBody>
      </p:sp>
      <p:sp>
        <p:nvSpPr>
          <p:cNvPr id="4" name="Titolo 1"/>
          <p:cNvSpPr txBox="1">
            <a:spLocks/>
          </p:cNvSpPr>
          <p:nvPr/>
        </p:nvSpPr>
        <p:spPr>
          <a:xfrm>
            <a:off x="609600" y="427038"/>
            <a:ext cx="8229600" cy="1143000"/>
          </a:xfrm>
          <a:prstGeom prst="rect">
            <a:avLst/>
          </a:prstGeom>
        </p:spPr>
        <p:txBody>
          <a:bodyPr vert="horz" lIns="91440" tIns="45720" rIns="91440" bIns="45720" rtlCol="0" anchor="ctr">
            <a:normAutofit/>
          </a:bodyPr>
          <a:lstStyle/>
          <a:p>
            <a:pPr algn="ctr">
              <a:spcBef>
                <a:spcPct val="0"/>
              </a:spcBef>
            </a:pPr>
            <a:r>
              <a:rPr kumimoji="0" lang="it-IT" sz="3200" b="1" i="0" u="none" strike="noStrike" kern="1200" cap="none" spc="0" normalizeH="0" baseline="0" noProof="0" dirty="0" smtClean="0">
                <a:ln>
                  <a:noFill/>
                </a:ln>
                <a:solidFill>
                  <a:schemeClr val="tx1"/>
                </a:solidFill>
                <a:effectLst/>
                <a:uLnTx/>
                <a:uFillTx/>
                <a:latin typeface="+mj-lt"/>
                <a:ea typeface="+mj-ea"/>
                <a:cs typeface="+mj-cs"/>
              </a:rPr>
              <a:t>	</a:t>
            </a:r>
            <a:r>
              <a:rPr lang="en-GB" sz="3600" b="1" dirty="0" smtClean="0">
                <a:latin typeface="+mj-lt"/>
              </a:rPr>
              <a:t>The shopping experience</a:t>
            </a:r>
          </a:p>
        </p:txBody>
      </p:sp>
      <p:pic>
        <p:nvPicPr>
          <p:cNvPr id="7" name="Immagine 6" descr="Screen Shot 2014-02-13 at 15.11.35.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644008" y="3501008"/>
            <a:ext cx="3947044" cy="2520280"/>
          </a:xfrm>
          <a:prstGeom prst="rect">
            <a:avLst/>
          </a:prstGeom>
        </p:spPr>
      </p:pic>
      <p:pic>
        <p:nvPicPr>
          <p:cNvPr id="9" name="Immagine 8" descr="Screen Shot 2014-02-13 at 15.33.53.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70594" y="3501008"/>
            <a:ext cx="3557390" cy="2527746"/>
          </a:xfrm>
          <a:prstGeom prst="rect">
            <a:avLst/>
          </a:prstGeom>
        </p:spPr>
      </p:pic>
    </p:spTree>
    <p:extLst>
      <p:ext uri="{BB962C8B-B14F-4D97-AF65-F5344CB8AC3E}">
        <p14:creationId xmlns="" xmlns:p14="http://schemas.microsoft.com/office/powerpoint/2010/main" val="15543302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smtClean="0"/>
              <a:t>	</a:t>
            </a:r>
            <a:r>
              <a:rPr lang="en-GB" sz="3200" dirty="0" smtClean="0"/>
              <a:t/>
            </a:r>
            <a:br>
              <a:rPr lang="en-GB" sz="3200" dirty="0" smtClean="0"/>
            </a:br>
            <a:r>
              <a:rPr lang="en-GB" sz="3200" dirty="0" smtClean="0"/>
              <a:t>	</a:t>
            </a:r>
            <a:endParaRPr lang="it-IT" sz="3200" dirty="0"/>
          </a:p>
        </p:txBody>
      </p:sp>
      <p:sp>
        <p:nvSpPr>
          <p:cNvPr id="3" name="Segnaposto contenuto 2"/>
          <p:cNvSpPr>
            <a:spLocks noGrp="1"/>
          </p:cNvSpPr>
          <p:nvPr>
            <p:ph idx="1"/>
          </p:nvPr>
        </p:nvSpPr>
        <p:spPr/>
        <p:txBody>
          <a:bodyPr>
            <a:normAutofit/>
          </a:bodyPr>
          <a:lstStyle/>
          <a:p>
            <a:pPr indent="0" algn="just">
              <a:buNone/>
            </a:pPr>
            <a:endParaRPr lang="en-GB" sz="1600" b="1" dirty="0">
              <a:solidFill>
                <a:srgbClr val="FF0000"/>
              </a:solidFill>
            </a:endParaRPr>
          </a:p>
          <a:p>
            <a:pPr indent="0" algn="just">
              <a:buNone/>
            </a:pPr>
            <a:endParaRPr lang="en-GB" sz="1600" b="1" dirty="0" smtClean="0">
              <a:solidFill>
                <a:srgbClr val="FF0000"/>
              </a:solidFill>
            </a:endParaRPr>
          </a:p>
          <a:p>
            <a:pPr indent="0" algn="just">
              <a:buNone/>
            </a:pPr>
            <a:endParaRPr lang="en-GB" sz="1600" b="1" dirty="0">
              <a:solidFill>
                <a:srgbClr val="FF0000"/>
              </a:solidFill>
            </a:endParaRPr>
          </a:p>
          <a:p>
            <a:pPr indent="0" algn="just">
              <a:buNone/>
            </a:pPr>
            <a:endParaRPr lang="en-GB" sz="1600" b="1" dirty="0" smtClean="0">
              <a:solidFill>
                <a:srgbClr val="FF0000"/>
              </a:solidFill>
            </a:endParaRPr>
          </a:p>
          <a:p>
            <a:pPr indent="0" algn="just">
              <a:buNone/>
            </a:pPr>
            <a:endParaRPr lang="en-GB" sz="1600" b="1" dirty="0">
              <a:solidFill>
                <a:srgbClr val="FF0000"/>
              </a:solidFill>
            </a:endParaRPr>
          </a:p>
          <a:p>
            <a:pPr indent="0" algn="just">
              <a:buNone/>
            </a:pPr>
            <a:endParaRPr lang="en-GB" sz="1600" b="1" dirty="0" smtClean="0">
              <a:solidFill>
                <a:srgbClr val="FF0000"/>
              </a:solidFill>
            </a:endParaRPr>
          </a:p>
          <a:p>
            <a:pPr indent="0" algn="just">
              <a:buNone/>
            </a:pPr>
            <a:endParaRPr lang="en-GB" sz="1600" b="1" dirty="0">
              <a:solidFill>
                <a:srgbClr val="FF0000"/>
              </a:solidFill>
            </a:endParaRPr>
          </a:p>
          <a:p>
            <a:pPr indent="0" algn="just">
              <a:buNone/>
            </a:pPr>
            <a:endParaRPr lang="en-GB" sz="1600" b="1" dirty="0" smtClean="0">
              <a:solidFill>
                <a:srgbClr val="FF0000"/>
              </a:solidFill>
            </a:endParaRPr>
          </a:p>
          <a:p>
            <a:pPr indent="0" algn="just">
              <a:buNone/>
            </a:pPr>
            <a:endParaRPr lang="en-GB" sz="1600" b="1" dirty="0" smtClean="0">
              <a:solidFill>
                <a:srgbClr val="FF0000"/>
              </a:solidFill>
            </a:endParaRPr>
          </a:p>
          <a:p>
            <a:pPr indent="0" algn="just">
              <a:buNone/>
            </a:pPr>
            <a:endParaRPr lang="en-GB" sz="1600" b="1" dirty="0">
              <a:solidFill>
                <a:srgbClr val="FF0000"/>
              </a:solidFill>
            </a:endParaRPr>
          </a:p>
          <a:p>
            <a:pPr indent="0" algn="just">
              <a:buNone/>
            </a:pPr>
            <a:endParaRPr lang="en-GB" sz="1600" b="1" dirty="0" smtClean="0">
              <a:solidFill>
                <a:srgbClr val="FF0000"/>
              </a:solidFill>
            </a:endParaRPr>
          </a:p>
          <a:p>
            <a:pPr indent="0" algn="just">
              <a:buNone/>
            </a:pPr>
            <a:endParaRPr lang="en-GB" sz="1600" b="1" dirty="0">
              <a:solidFill>
                <a:srgbClr val="FF0000"/>
              </a:solidFill>
            </a:endParaRPr>
          </a:p>
          <a:p>
            <a:pPr indent="0" algn="just">
              <a:buNone/>
            </a:pPr>
            <a:r>
              <a:rPr lang="en-GB" sz="1600" b="1" dirty="0" smtClean="0">
                <a:solidFill>
                  <a:srgbClr val="FF0000"/>
                </a:solidFill>
              </a:rPr>
              <a:t>What </a:t>
            </a:r>
            <a:r>
              <a:rPr lang="en-GB" sz="1600" b="1" dirty="0">
                <a:solidFill>
                  <a:srgbClr val="FF0000"/>
                </a:solidFill>
              </a:rPr>
              <a:t>makes shopping a “shopping experience”? What are the elements you would consider to give the customers a shopping experience? What is a shop you know where you have it</a:t>
            </a:r>
            <a:r>
              <a:rPr lang="en-GB" sz="1600" b="1" dirty="0" smtClean="0">
                <a:solidFill>
                  <a:srgbClr val="FF0000"/>
                </a:solidFill>
              </a:rPr>
              <a:t>?</a:t>
            </a:r>
          </a:p>
          <a:p>
            <a:pPr indent="0" algn="just">
              <a:buNone/>
            </a:pPr>
            <a:endParaRPr lang="en-GB" sz="1600" b="1" dirty="0">
              <a:solidFill>
                <a:srgbClr val="FF0000"/>
              </a:solidFill>
            </a:endParaRPr>
          </a:p>
          <a:p>
            <a:pPr indent="0" algn="just">
              <a:buNone/>
            </a:pPr>
            <a:endParaRPr lang="en-GB" sz="1600" b="1" dirty="0" smtClean="0">
              <a:solidFill>
                <a:srgbClr val="FF0000"/>
              </a:solidFill>
            </a:endParaRPr>
          </a:p>
          <a:p>
            <a:pPr indent="0" algn="just">
              <a:buNone/>
            </a:pPr>
            <a:endParaRPr lang="en-GB" sz="1600" b="1" dirty="0">
              <a:solidFill>
                <a:srgbClr val="FF0000"/>
              </a:solidFill>
            </a:endParaRPr>
          </a:p>
          <a:p>
            <a:pPr indent="0" algn="just">
              <a:buNone/>
            </a:pPr>
            <a:endParaRPr lang="en-GB" sz="1600" b="1" dirty="0">
              <a:solidFill>
                <a:srgbClr val="FF0000"/>
              </a:solidFill>
            </a:endParaRPr>
          </a:p>
          <a:p>
            <a:pPr indent="0" algn="just">
              <a:buNone/>
            </a:pPr>
            <a:endParaRPr lang="en-GB" sz="1600" b="1" dirty="0" smtClean="0"/>
          </a:p>
        </p:txBody>
      </p:sp>
      <p:sp>
        <p:nvSpPr>
          <p:cNvPr id="4" name="Titolo 1"/>
          <p:cNvSpPr txBox="1">
            <a:spLocks/>
          </p:cNvSpPr>
          <p:nvPr/>
        </p:nvSpPr>
        <p:spPr>
          <a:xfrm>
            <a:off x="609600" y="427038"/>
            <a:ext cx="8229600" cy="1143000"/>
          </a:xfrm>
          <a:prstGeom prst="rect">
            <a:avLst/>
          </a:prstGeom>
        </p:spPr>
        <p:txBody>
          <a:bodyPr vert="horz" lIns="91440" tIns="45720" rIns="91440" bIns="45720" rtlCol="0" anchor="ctr">
            <a:normAutofit/>
          </a:bodyPr>
          <a:lstStyle/>
          <a:p>
            <a:pPr algn="ctr">
              <a:spcBef>
                <a:spcPct val="0"/>
              </a:spcBef>
            </a:pPr>
            <a:r>
              <a:rPr kumimoji="0" lang="it-IT" sz="3200" b="1" i="0" u="none" strike="noStrike" kern="1200" cap="none" spc="0" normalizeH="0" baseline="0" noProof="0" dirty="0" smtClean="0">
                <a:ln>
                  <a:noFill/>
                </a:ln>
                <a:solidFill>
                  <a:schemeClr val="tx1"/>
                </a:solidFill>
                <a:effectLst/>
                <a:uLnTx/>
                <a:uFillTx/>
                <a:latin typeface="+mj-lt"/>
                <a:ea typeface="+mj-ea"/>
                <a:cs typeface="+mj-cs"/>
              </a:rPr>
              <a:t>	</a:t>
            </a:r>
            <a:r>
              <a:rPr lang="en-GB" sz="3600" b="1" dirty="0" smtClean="0">
                <a:latin typeface="+mj-lt"/>
              </a:rPr>
              <a:t>The shopping experience</a:t>
            </a:r>
          </a:p>
        </p:txBody>
      </p:sp>
      <p:pic>
        <p:nvPicPr>
          <p:cNvPr id="7" name="Immagine 6" descr="Screen Shot 2014-02-12 at 21.51.23.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560590" y="1599709"/>
            <a:ext cx="6251770" cy="3413467"/>
          </a:xfrm>
          <a:prstGeom prst="rect">
            <a:avLst/>
          </a:prstGeom>
        </p:spPr>
      </p:pic>
    </p:spTree>
    <p:extLst>
      <p:ext uri="{BB962C8B-B14F-4D97-AF65-F5344CB8AC3E}">
        <p14:creationId xmlns="" xmlns:p14="http://schemas.microsoft.com/office/powerpoint/2010/main" val="2418593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Autofit/>
          </a:bodyPr>
          <a:lstStyle/>
          <a:p>
            <a:pPr marL="0" indent="0" algn="just">
              <a:lnSpc>
                <a:spcPct val="120000"/>
              </a:lnSpc>
              <a:buNone/>
            </a:pPr>
            <a:r>
              <a:rPr lang="en-GB" sz="8800" dirty="0" smtClean="0">
                <a:solidFill>
                  <a:srgbClr val="FF0000"/>
                </a:solidFill>
              </a:rPr>
              <a:t>2. P</a:t>
            </a:r>
            <a:r>
              <a:rPr lang="en-GB" sz="8800" dirty="0" smtClean="0"/>
              <a:t>rice</a:t>
            </a:r>
            <a:endParaRPr lang="en-GB" sz="8800" b="1" dirty="0" smtClean="0"/>
          </a:p>
          <a:p>
            <a:pPr marL="0" indent="0" algn="just">
              <a:buNone/>
            </a:pPr>
            <a:endParaRPr lang="en-GB" sz="1600" b="1" dirty="0" smtClean="0">
              <a:solidFill>
                <a:srgbClr val="FF0000"/>
              </a:solidFill>
            </a:endParaRPr>
          </a:p>
          <a:p>
            <a:pPr marL="0" indent="0" algn="just">
              <a:buNone/>
            </a:pPr>
            <a:endParaRPr lang="en-GB" sz="1600" dirty="0" smtClean="0"/>
          </a:p>
        </p:txBody>
      </p:sp>
    </p:spTree>
    <p:extLst>
      <p:ext uri="{BB962C8B-B14F-4D97-AF65-F5344CB8AC3E}">
        <p14:creationId xmlns="" xmlns:p14="http://schemas.microsoft.com/office/powerpoint/2010/main" val="2761405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Screen Shot 2014-02-12 at 21.54.56.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09600" y="3645024"/>
            <a:ext cx="3962399" cy="2257475"/>
          </a:xfrm>
          <a:prstGeom prst="rect">
            <a:avLst/>
          </a:prstGeom>
        </p:spPr>
      </p:pic>
      <p:pic>
        <p:nvPicPr>
          <p:cNvPr id="8" name="Immagine 7" descr="Screen Shot 2014-02-12 at 22.00.53.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716016" y="3645024"/>
            <a:ext cx="3855446" cy="2257474"/>
          </a:xfrm>
          <a:prstGeom prst="rect">
            <a:avLst/>
          </a:prstGeom>
        </p:spPr>
      </p:pic>
      <p:sp>
        <p:nvSpPr>
          <p:cNvPr id="7" name="Titolo 1"/>
          <p:cNvSpPr txBox="1">
            <a:spLocks/>
          </p:cNvSpPr>
          <p:nvPr/>
        </p:nvSpPr>
        <p:spPr>
          <a:xfrm>
            <a:off x="609600" y="427038"/>
            <a:ext cx="8229600" cy="1143000"/>
          </a:xfrm>
          <a:prstGeom prst="rect">
            <a:avLst/>
          </a:prstGeom>
        </p:spPr>
        <p:txBody>
          <a:bodyPr vert="horz" lIns="91440" tIns="45720" rIns="91440" bIns="45720" rtlCol="0" anchor="ctr">
            <a:normAutofit/>
          </a:bodyPr>
          <a:lstStyle/>
          <a:p>
            <a:pPr algn="ctr">
              <a:spcBef>
                <a:spcPct val="0"/>
              </a:spcBef>
            </a:pPr>
            <a:r>
              <a:rPr lang="en-GB" sz="3600" b="1" dirty="0" smtClean="0">
                <a:latin typeface="+mj-lt"/>
              </a:rPr>
              <a:t>The shopping experience</a:t>
            </a:r>
          </a:p>
        </p:txBody>
      </p:sp>
      <p:cxnSp>
        <p:nvCxnSpPr>
          <p:cNvPr id="4" name="Connettore 2 3"/>
          <p:cNvCxnSpPr/>
          <p:nvPr/>
        </p:nvCxnSpPr>
        <p:spPr>
          <a:xfrm flipV="1">
            <a:off x="6732240" y="2780928"/>
            <a:ext cx="360040" cy="16561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CasellaDiTesto 4"/>
          <p:cNvSpPr txBox="1"/>
          <p:nvPr/>
        </p:nvSpPr>
        <p:spPr>
          <a:xfrm>
            <a:off x="6508377" y="2492896"/>
            <a:ext cx="2062070" cy="338554"/>
          </a:xfrm>
          <a:prstGeom prst="rect">
            <a:avLst/>
          </a:prstGeom>
          <a:noFill/>
        </p:spPr>
        <p:txBody>
          <a:bodyPr wrap="none" rtlCol="0">
            <a:spAutoFit/>
          </a:bodyPr>
          <a:lstStyle/>
          <a:p>
            <a:r>
              <a:rPr lang="it-IT" sz="1600" i="1" dirty="0" smtClean="0">
                <a:solidFill>
                  <a:schemeClr val="bg1">
                    <a:lumMod val="50000"/>
                  </a:schemeClr>
                </a:solidFill>
              </a:rPr>
              <a:t>Product </a:t>
            </a:r>
            <a:r>
              <a:rPr lang="it-IT" sz="1600" i="1" dirty="0" err="1" smtClean="0">
                <a:solidFill>
                  <a:schemeClr val="bg1">
                    <a:lumMod val="50000"/>
                  </a:schemeClr>
                </a:solidFill>
              </a:rPr>
              <a:t>range</a:t>
            </a:r>
            <a:r>
              <a:rPr lang="it-IT" sz="1600" i="1" dirty="0" smtClean="0">
                <a:solidFill>
                  <a:schemeClr val="bg1">
                    <a:lumMod val="50000"/>
                  </a:schemeClr>
                </a:solidFill>
              </a:rPr>
              <a:t>/</a:t>
            </a:r>
            <a:r>
              <a:rPr lang="it-IT" sz="1600" i="1" dirty="0" err="1" smtClean="0">
                <a:solidFill>
                  <a:schemeClr val="bg1">
                    <a:lumMod val="50000"/>
                  </a:schemeClr>
                </a:solidFill>
              </a:rPr>
              <a:t>quality</a:t>
            </a:r>
            <a:endParaRPr lang="it-IT" sz="1600" i="1" dirty="0">
              <a:solidFill>
                <a:schemeClr val="bg1">
                  <a:lumMod val="50000"/>
                </a:schemeClr>
              </a:solidFill>
            </a:endParaRPr>
          </a:p>
        </p:txBody>
      </p:sp>
      <p:cxnSp>
        <p:nvCxnSpPr>
          <p:cNvPr id="11" name="Connettore 2 10"/>
          <p:cNvCxnSpPr/>
          <p:nvPr/>
        </p:nvCxnSpPr>
        <p:spPr>
          <a:xfrm flipV="1">
            <a:off x="3995936" y="3068960"/>
            <a:ext cx="504056" cy="19442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CasellaDiTesto 11"/>
          <p:cNvSpPr txBox="1"/>
          <p:nvPr/>
        </p:nvSpPr>
        <p:spPr>
          <a:xfrm>
            <a:off x="4023821" y="2645296"/>
            <a:ext cx="902799" cy="338554"/>
          </a:xfrm>
          <a:prstGeom prst="rect">
            <a:avLst/>
          </a:prstGeom>
          <a:noFill/>
        </p:spPr>
        <p:txBody>
          <a:bodyPr wrap="none" rtlCol="0">
            <a:spAutoFit/>
          </a:bodyPr>
          <a:lstStyle/>
          <a:p>
            <a:r>
              <a:rPr lang="it-IT" sz="1600" i="1" dirty="0" err="1" smtClean="0">
                <a:solidFill>
                  <a:schemeClr val="bg1">
                    <a:lumMod val="50000"/>
                  </a:schemeClr>
                </a:solidFill>
              </a:rPr>
              <a:t>Surprise</a:t>
            </a:r>
            <a:endParaRPr lang="it-IT" sz="1600" i="1" dirty="0">
              <a:solidFill>
                <a:schemeClr val="bg1">
                  <a:lumMod val="50000"/>
                </a:schemeClr>
              </a:solidFill>
            </a:endParaRPr>
          </a:p>
        </p:txBody>
      </p:sp>
      <p:cxnSp>
        <p:nvCxnSpPr>
          <p:cNvPr id="13" name="Connettore 2 12"/>
          <p:cNvCxnSpPr/>
          <p:nvPr/>
        </p:nvCxnSpPr>
        <p:spPr>
          <a:xfrm flipH="1">
            <a:off x="2195736" y="4797152"/>
            <a:ext cx="1224136" cy="12961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CasellaDiTesto 16"/>
          <p:cNvSpPr txBox="1"/>
          <p:nvPr/>
        </p:nvSpPr>
        <p:spPr>
          <a:xfrm>
            <a:off x="4735517" y="1442099"/>
            <a:ext cx="1772860" cy="584776"/>
          </a:xfrm>
          <a:prstGeom prst="rect">
            <a:avLst/>
          </a:prstGeom>
          <a:noFill/>
        </p:spPr>
        <p:txBody>
          <a:bodyPr wrap="square" rtlCol="0">
            <a:spAutoFit/>
          </a:bodyPr>
          <a:lstStyle/>
          <a:p>
            <a:r>
              <a:rPr lang="it-IT" sz="1600" i="1" dirty="0" err="1" smtClean="0">
                <a:solidFill>
                  <a:schemeClr val="bg1">
                    <a:lumMod val="50000"/>
                  </a:schemeClr>
                </a:solidFill>
              </a:rPr>
              <a:t>Sensorial</a:t>
            </a:r>
            <a:r>
              <a:rPr lang="it-IT" sz="1600" i="1" dirty="0" smtClean="0">
                <a:solidFill>
                  <a:schemeClr val="bg1">
                    <a:lumMod val="50000"/>
                  </a:schemeClr>
                </a:solidFill>
              </a:rPr>
              <a:t> Experience</a:t>
            </a:r>
            <a:endParaRPr lang="it-IT" sz="1600" i="1" dirty="0">
              <a:solidFill>
                <a:schemeClr val="bg1">
                  <a:lumMod val="50000"/>
                </a:schemeClr>
              </a:solidFill>
            </a:endParaRPr>
          </a:p>
        </p:txBody>
      </p:sp>
      <p:cxnSp>
        <p:nvCxnSpPr>
          <p:cNvPr id="18" name="Connettore 2 17"/>
          <p:cNvCxnSpPr/>
          <p:nvPr/>
        </p:nvCxnSpPr>
        <p:spPr>
          <a:xfrm flipH="1" flipV="1">
            <a:off x="6019999" y="2924944"/>
            <a:ext cx="208185" cy="16561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CasellaDiTesto 19"/>
          <p:cNvSpPr txBox="1"/>
          <p:nvPr/>
        </p:nvSpPr>
        <p:spPr>
          <a:xfrm>
            <a:off x="5246222" y="2298154"/>
            <a:ext cx="1558026" cy="584776"/>
          </a:xfrm>
          <a:prstGeom prst="rect">
            <a:avLst/>
          </a:prstGeom>
          <a:noFill/>
        </p:spPr>
        <p:txBody>
          <a:bodyPr wrap="none" rtlCol="0">
            <a:spAutoFit/>
          </a:bodyPr>
          <a:lstStyle/>
          <a:p>
            <a:r>
              <a:rPr lang="it-IT" sz="1600" i="1" dirty="0" err="1" smtClean="0">
                <a:solidFill>
                  <a:schemeClr val="bg1">
                    <a:lumMod val="50000"/>
                  </a:schemeClr>
                </a:solidFill>
              </a:rPr>
              <a:t>Interaction</a:t>
            </a:r>
            <a:r>
              <a:rPr lang="it-IT" sz="1600" i="1" dirty="0" smtClean="0">
                <a:solidFill>
                  <a:schemeClr val="bg1">
                    <a:lumMod val="50000"/>
                  </a:schemeClr>
                </a:solidFill>
              </a:rPr>
              <a:t> with </a:t>
            </a:r>
          </a:p>
          <a:p>
            <a:r>
              <a:rPr lang="it-IT" sz="1600" i="1" dirty="0" smtClean="0">
                <a:solidFill>
                  <a:schemeClr val="bg1">
                    <a:lumMod val="50000"/>
                  </a:schemeClr>
                </a:solidFill>
              </a:rPr>
              <a:t>the </a:t>
            </a:r>
            <a:r>
              <a:rPr lang="it-IT" sz="1600" i="1" dirty="0" err="1" smtClean="0">
                <a:solidFill>
                  <a:schemeClr val="bg1">
                    <a:lumMod val="50000"/>
                  </a:schemeClr>
                </a:solidFill>
              </a:rPr>
              <a:t>product</a:t>
            </a:r>
            <a:endParaRPr lang="it-IT" sz="1600" i="1" dirty="0">
              <a:solidFill>
                <a:schemeClr val="bg1">
                  <a:lumMod val="50000"/>
                </a:schemeClr>
              </a:solidFill>
            </a:endParaRPr>
          </a:p>
        </p:txBody>
      </p:sp>
      <p:pic>
        <p:nvPicPr>
          <p:cNvPr id="2" name="Immagine 1" descr="Screen Shot 2014-02-13 at 16.01.55.pn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09600" y="1460945"/>
            <a:ext cx="3211057" cy="1942728"/>
          </a:xfrm>
          <a:prstGeom prst="rect">
            <a:avLst/>
          </a:prstGeom>
        </p:spPr>
      </p:pic>
      <p:sp>
        <p:nvSpPr>
          <p:cNvPr id="16" name="CasellaDiTesto 15"/>
          <p:cNvSpPr txBox="1"/>
          <p:nvPr/>
        </p:nvSpPr>
        <p:spPr>
          <a:xfrm>
            <a:off x="1495157" y="6114782"/>
            <a:ext cx="1492667" cy="338554"/>
          </a:xfrm>
          <a:prstGeom prst="rect">
            <a:avLst/>
          </a:prstGeom>
          <a:noFill/>
        </p:spPr>
        <p:txBody>
          <a:bodyPr wrap="square" rtlCol="0">
            <a:spAutoFit/>
          </a:bodyPr>
          <a:lstStyle/>
          <a:p>
            <a:r>
              <a:rPr lang="it-IT" sz="1600" i="1" dirty="0" err="1" smtClean="0">
                <a:solidFill>
                  <a:schemeClr val="bg1">
                    <a:lumMod val="50000"/>
                  </a:schemeClr>
                </a:solidFill>
              </a:rPr>
              <a:t>Atmosphere</a:t>
            </a:r>
            <a:endParaRPr lang="it-IT" sz="1600" i="1" dirty="0">
              <a:solidFill>
                <a:schemeClr val="bg1">
                  <a:lumMod val="50000"/>
                </a:schemeClr>
              </a:solidFill>
            </a:endParaRPr>
          </a:p>
        </p:txBody>
      </p:sp>
      <p:cxnSp>
        <p:nvCxnSpPr>
          <p:cNvPr id="19" name="Connettore 2 18"/>
          <p:cNvCxnSpPr/>
          <p:nvPr/>
        </p:nvCxnSpPr>
        <p:spPr>
          <a:xfrm flipV="1">
            <a:off x="3491880" y="1916832"/>
            <a:ext cx="1243637" cy="3813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6169844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smtClean="0"/>
              <a:t>	</a:t>
            </a:r>
            <a:r>
              <a:rPr lang="en-GB" sz="3200" dirty="0" smtClean="0"/>
              <a:t/>
            </a:r>
            <a:br>
              <a:rPr lang="en-GB" sz="3200" dirty="0" smtClean="0"/>
            </a:br>
            <a:r>
              <a:rPr lang="en-GB" sz="3200" dirty="0" smtClean="0"/>
              <a:t>	</a:t>
            </a:r>
            <a:endParaRPr lang="it-IT" sz="3200" dirty="0"/>
          </a:p>
        </p:txBody>
      </p:sp>
      <p:sp>
        <p:nvSpPr>
          <p:cNvPr id="3" name="Segnaposto contenuto 2"/>
          <p:cNvSpPr>
            <a:spLocks noGrp="1"/>
          </p:cNvSpPr>
          <p:nvPr>
            <p:ph idx="1"/>
          </p:nvPr>
        </p:nvSpPr>
        <p:spPr/>
        <p:txBody>
          <a:bodyPr>
            <a:normAutofit/>
          </a:bodyPr>
          <a:lstStyle/>
          <a:p>
            <a:pPr indent="0" algn="just">
              <a:buNone/>
            </a:pPr>
            <a:r>
              <a:rPr lang="en-GB" sz="1600" dirty="0" smtClean="0"/>
              <a:t>key factor in determining whether a shopper will have a great experience include:</a:t>
            </a:r>
          </a:p>
          <a:p>
            <a:pPr indent="0" algn="just">
              <a:buNone/>
            </a:pPr>
            <a:endParaRPr lang="en-GB" sz="1600" b="1" dirty="0" smtClean="0">
              <a:solidFill>
                <a:srgbClr val="008000"/>
              </a:solidFill>
            </a:endParaRPr>
          </a:p>
          <a:p>
            <a:pPr marL="628650" indent="-285750" algn="just"/>
            <a:r>
              <a:rPr lang="en-GB" sz="1600" b="1" dirty="0" smtClean="0">
                <a:solidFill>
                  <a:srgbClr val="008000"/>
                </a:solidFill>
              </a:rPr>
              <a:t>Design, </a:t>
            </a:r>
            <a:r>
              <a:rPr lang="en-GB" sz="1600" b="1" dirty="0">
                <a:solidFill>
                  <a:srgbClr val="008000"/>
                </a:solidFill>
              </a:rPr>
              <a:t>Atmosphere </a:t>
            </a:r>
            <a:endParaRPr lang="en-GB" sz="1600" b="1" dirty="0" smtClean="0">
              <a:solidFill>
                <a:srgbClr val="008000"/>
              </a:solidFill>
            </a:endParaRPr>
          </a:p>
          <a:p>
            <a:pPr marL="628650" indent="-285750" algn="just"/>
            <a:r>
              <a:rPr lang="en-GB" sz="1600" b="1" dirty="0" smtClean="0">
                <a:solidFill>
                  <a:srgbClr val="008000"/>
                </a:solidFill>
              </a:rPr>
              <a:t>sensorial experience </a:t>
            </a:r>
          </a:p>
          <a:p>
            <a:pPr marL="628650" indent="-285750" algn="just"/>
            <a:r>
              <a:rPr lang="en-GB" sz="1600" b="1" dirty="0" smtClean="0">
                <a:solidFill>
                  <a:srgbClr val="008000"/>
                </a:solidFill>
              </a:rPr>
              <a:t>product range/quality </a:t>
            </a:r>
          </a:p>
          <a:p>
            <a:pPr marL="628650" indent="-285750" algn="just"/>
            <a:r>
              <a:rPr lang="en-GB" sz="1600" b="1" dirty="0" smtClean="0">
                <a:solidFill>
                  <a:srgbClr val="008000"/>
                </a:solidFill>
              </a:rPr>
              <a:t>surprise: seeing products which we wouldn’t expect to see there</a:t>
            </a:r>
            <a:r>
              <a:rPr lang="en-GB" sz="1600" dirty="0" smtClean="0"/>
              <a:t>  </a:t>
            </a:r>
          </a:p>
          <a:p>
            <a:pPr marL="628650" indent="-285750" algn="just"/>
            <a:r>
              <a:rPr lang="en-GB" sz="1600" b="1" dirty="0" smtClean="0">
                <a:solidFill>
                  <a:srgbClr val="008000"/>
                </a:solidFill>
              </a:rPr>
              <a:t>service: making customers feel they're special</a:t>
            </a:r>
            <a:r>
              <a:rPr lang="en-GB" sz="1600" dirty="0" smtClean="0"/>
              <a:t>. </a:t>
            </a:r>
          </a:p>
          <a:p>
            <a:pPr indent="0" algn="just">
              <a:buNone/>
            </a:pPr>
            <a:endParaRPr lang="en-GB" sz="1600" dirty="0" smtClean="0"/>
          </a:p>
          <a:p>
            <a:pPr indent="0" algn="just">
              <a:buNone/>
            </a:pPr>
            <a:r>
              <a:rPr lang="en-GB" sz="1600" dirty="0" smtClean="0"/>
              <a:t>However, the components of a great retail experience vary somewhat by the age, gender and nationality of shoppers. Consumers over age 50 are more likely to mention the importance of store representatives who seems genuine and caring. They also like being acknowledged and treated courteously, but this is not always true with younger customers.</a:t>
            </a:r>
          </a:p>
          <a:p>
            <a:pPr indent="0" algn="just">
              <a:buNone/>
            </a:pPr>
            <a:r>
              <a:rPr lang="en-GB" sz="1600" b="1" dirty="0" smtClean="0">
                <a:solidFill>
                  <a:srgbClr val="FF0000"/>
                </a:solidFill>
              </a:rPr>
              <a:t>What type of things do you give importance to when you shop? </a:t>
            </a:r>
            <a:endParaRPr lang="en-US" sz="1600" b="1" dirty="0" smtClean="0">
              <a:solidFill>
                <a:srgbClr val="FF0000"/>
              </a:solidFill>
            </a:endParaRPr>
          </a:p>
        </p:txBody>
      </p:sp>
      <p:sp>
        <p:nvSpPr>
          <p:cNvPr id="4" name="Titolo 1"/>
          <p:cNvSpPr txBox="1">
            <a:spLocks/>
          </p:cNvSpPr>
          <p:nvPr/>
        </p:nvSpPr>
        <p:spPr>
          <a:xfrm>
            <a:off x="609600" y="427038"/>
            <a:ext cx="8229600" cy="1143000"/>
          </a:xfrm>
          <a:prstGeom prst="rect">
            <a:avLst/>
          </a:prstGeom>
        </p:spPr>
        <p:txBody>
          <a:bodyPr vert="horz" lIns="91440" tIns="45720" rIns="91440" bIns="45720" rtlCol="0" anchor="ctr">
            <a:normAutofit/>
          </a:bodyPr>
          <a:lstStyle/>
          <a:p>
            <a:pPr algn="ctr">
              <a:spcBef>
                <a:spcPct val="0"/>
              </a:spcBef>
            </a:pPr>
            <a:r>
              <a:rPr kumimoji="0" lang="it-IT" sz="3200" b="1" i="0" u="none" strike="noStrike" kern="1200" cap="none" spc="0" normalizeH="0" baseline="0" noProof="0" dirty="0" smtClean="0">
                <a:ln>
                  <a:noFill/>
                </a:ln>
                <a:solidFill>
                  <a:schemeClr val="tx1"/>
                </a:solidFill>
                <a:effectLst/>
                <a:uLnTx/>
                <a:uFillTx/>
                <a:latin typeface="+mj-lt"/>
                <a:ea typeface="+mj-ea"/>
                <a:cs typeface="+mj-cs"/>
              </a:rPr>
              <a:t>	</a:t>
            </a:r>
            <a:r>
              <a:rPr kumimoji="0" lang="en-GB" sz="3200" b="0" i="0" u="none" strike="noStrike" kern="1200" cap="none" spc="0" normalizeH="0" baseline="0" noProof="0" dirty="0" smtClean="0">
                <a:ln>
                  <a:noFill/>
                </a:ln>
                <a:solidFill>
                  <a:schemeClr val="tx1"/>
                </a:solidFill>
                <a:effectLst/>
                <a:uLnTx/>
                <a:uFillTx/>
                <a:latin typeface="+mj-lt"/>
                <a:ea typeface="+mj-ea"/>
                <a:cs typeface="+mj-cs"/>
              </a:rPr>
              <a:t/>
            </a:r>
            <a:br>
              <a:rPr kumimoji="0" lang="en-GB" sz="3200" b="0" i="0" u="none" strike="noStrike" kern="1200" cap="none" spc="0" normalizeH="0" baseline="0" noProof="0" dirty="0" smtClean="0">
                <a:ln>
                  <a:noFill/>
                </a:ln>
                <a:solidFill>
                  <a:schemeClr val="tx1"/>
                </a:solidFill>
                <a:effectLst/>
                <a:uLnTx/>
                <a:uFillTx/>
                <a:latin typeface="+mj-lt"/>
                <a:ea typeface="+mj-ea"/>
                <a:cs typeface="+mj-cs"/>
              </a:rPr>
            </a:br>
            <a:r>
              <a:rPr kumimoji="0" lang="en-GB" sz="3600" b="1" u="none" strike="noStrike" kern="1200" cap="none" spc="0" normalizeH="0" baseline="0" noProof="0" dirty="0" smtClean="0">
                <a:ln>
                  <a:noFill/>
                </a:ln>
                <a:solidFill>
                  <a:schemeClr val="tx1"/>
                </a:solidFill>
                <a:effectLst/>
                <a:uLnTx/>
                <a:uFillTx/>
                <a:latin typeface="+mj-lt"/>
                <a:ea typeface="+mj-ea"/>
                <a:cs typeface="+mj-cs"/>
              </a:rPr>
              <a:t>	</a:t>
            </a:r>
            <a:r>
              <a:rPr lang="en-GB" sz="3600" b="1" dirty="0" smtClean="0">
                <a:latin typeface="+mj-lt"/>
              </a:rPr>
              <a:t>The shopping experience</a:t>
            </a:r>
          </a:p>
        </p:txBody>
      </p:sp>
    </p:spTree>
    <p:extLst>
      <p:ext uri="{BB962C8B-B14F-4D97-AF65-F5344CB8AC3E}">
        <p14:creationId xmlns="" xmlns:p14="http://schemas.microsoft.com/office/powerpoint/2010/main" val="8765674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smtClean="0"/>
              <a:t>	</a:t>
            </a:r>
            <a:r>
              <a:rPr lang="en-GB" sz="3200" dirty="0" smtClean="0"/>
              <a:t/>
            </a:r>
            <a:br>
              <a:rPr lang="en-GB" sz="3200" dirty="0" smtClean="0"/>
            </a:br>
            <a:r>
              <a:rPr lang="en-GB" sz="3200" dirty="0" smtClean="0"/>
              <a:t>	</a:t>
            </a:r>
            <a:endParaRPr lang="it-IT" sz="3200" dirty="0"/>
          </a:p>
        </p:txBody>
      </p:sp>
      <p:sp>
        <p:nvSpPr>
          <p:cNvPr id="3" name="Segnaposto contenuto 2"/>
          <p:cNvSpPr>
            <a:spLocks noGrp="1"/>
          </p:cNvSpPr>
          <p:nvPr>
            <p:ph idx="1"/>
          </p:nvPr>
        </p:nvSpPr>
        <p:spPr/>
        <p:txBody>
          <a:bodyPr>
            <a:normAutofit/>
          </a:bodyPr>
          <a:lstStyle/>
          <a:p>
            <a:pPr indent="0" algn="just">
              <a:buNone/>
            </a:pPr>
            <a:r>
              <a:rPr lang="en-GB" sz="1600" b="1" noProof="1" smtClean="0">
                <a:solidFill>
                  <a:srgbClr val="008000"/>
                </a:solidFill>
              </a:rPr>
              <a:t>Visual merchandising is about attracting potential customers into the shop</a:t>
            </a:r>
            <a:r>
              <a:rPr lang="en-GB" sz="1600" b="1" noProof="1" smtClean="0"/>
              <a:t> </a:t>
            </a:r>
            <a:r>
              <a:rPr lang="en-GB" sz="1600" b="1" noProof="1" smtClean="0">
                <a:solidFill>
                  <a:srgbClr val="008000"/>
                </a:solidFill>
              </a:rPr>
              <a:t>and influencing the customer experience in order to motivate customers to buy</a:t>
            </a:r>
            <a:r>
              <a:rPr lang="en-GB" sz="1600" noProof="1" smtClean="0"/>
              <a:t>. It </a:t>
            </a:r>
            <a:r>
              <a:rPr lang="en-GB" sz="1600" noProof="1"/>
              <a:t>includes window displays, signs, interior displays.</a:t>
            </a:r>
          </a:p>
          <a:p>
            <a:pPr indent="0" algn="just">
              <a:buNone/>
            </a:pPr>
            <a:r>
              <a:rPr lang="en-GB" sz="1600" b="1" noProof="1" smtClean="0"/>
              <a:t>Visual merchandising professionals need to have an expertise in fashion, psychology, designing, psychology , architectural principles and  Interior design</a:t>
            </a:r>
            <a:r>
              <a:rPr lang="en-GB" sz="1600" noProof="1"/>
              <a:t>.</a:t>
            </a:r>
          </a:p>
        </p:txBody>
      </p:sp>
      <p:sp>
        <p:nvSpPr>
          <p:cNvPr id="5" name="Titolo 1"/>
          <p:cNvSpPr txBox="1">
            <a:spLocks/>
          </p:cNvSpPr>
          <p:nvPr/>
        </p:nvSpPr>
        <p:spPr>
          <a:xfrm>
            <a:off x="609600" y="427038"/>
            <a:ext cx="8229600" cy="1143000"/>
          </a:xfrm>
          <a:prstGeom prst="rect">
            <a:avLst/>
          </a:prstGeom>
        </p:spPr>
        <p:txBody>
          <a:bodyPr vert="horz" lIns="91440" tIns="45720" rIns="91440" bIns="45720" rtlCol="0" anchor="ctr">
            <a:normAutofit/>
          </a:bodyPr>
          <a:lstStyle/>
          <a:p>
            <a:pPr algn="ctr"/>
            <a:r>
              <a:rPr kumimoji="0" lang="it-IT" sz="3200" b="1" i="0" u="none" strike="noStrike" kern="1200" cap="none" spc="0" normalizeH="0" baseline="0" noProof="0" dirty="0" smtClean="0">
                <a:ln>
                  <a:noFill/>
                </a:ln>
                <a:solidFill>
                  <a:schemeClr val="tx1"/>
                </a:solidFill>
                <a:effectLst/>
                <a:uLnTx/>
                <a:uFillTx/>
                <a:latin typeface="+mj-lt"/>
                <a:ea typeface="+mj-ea"/>
                <a:cs typeface="+mj-cs"/>
              </a:rPr>
              <a:t>	</a:t>
            </a:r>
            <a:r>
              <a:rPr kumimoji="0" lang="en-GB" sz="3200" b="0" i="0" u="none" strike="noStrike" kern="1200" cap="none" spc="0" normalizeH="0" baseline="0" noProof="0" dirty="0" smtClean="0">
                <a:ln>
                  <a:noFill/>
                </a:ln>
                <a:solidFill>
                  <a:schemeClr val="tx1"/>
                </a:solidFill>
                <a:effectLst/>
                <a:uLnTx/>
                <a:uFillTx/>
                <a:latin typeface="+mj-lt"/>
                <a:ea typeface="+mj-ea"/>
                <a:cs typeface="+mj-cs"/>
              </a:rPr>
              <a:t/>
            </a:r>
            <a:br>
              <a:rPr kumimoji="0" lang="en-GB" sz="3200" b="0" i="0" u="none" strike="noStrike" kern="1200" cap="none" spc="0" normalizeH="0" baseline="0" noProof="0" dirty="0" smtClean="0">
                <a:ln>
                  <a:noFill/>
                </a:ln>
                <a:solidFill>
                  <a:schemeClr val="tx1"/>
                </a:solidFill>
                <a:effectLst/>
                <a:uLnTx/>
                <a:uFillTx/>
                <a:latin typeface="+mj-lt"/>
                <a:ea typeface="+mj-ea"/>
                <a:cs typeface="+mj-cs"/>
              </a:rPr>
            </a:br>
            <a:r>
              <a:rPr kumimoji="0" lang="en-GB" sz="3200" b="0" i="0" u="none" strike="noStrike" kern="1200" cap="none" spc="0" normalizeH="0" baseline="0" noProof="0" dirty="0" smtClean="0">
                <a:ln>
                  <a:noFill/>
                </a:ln>
                <a:solidFill>
                  <a:schemeClr val="tx1"/>
                </a:solidFill>
                <a:effectLst/>
                <a:uLnTx/>
                <a:uFillTx/>
                <a:latin typeface="+mj-lt"/>
                <a:ea typeface="+mj-ea"/>
                <a:cs typeface="+mj-cs"/>
              </a:rPr>
              <a:t>	</a:t>
            </a:r>
            <a:r>
              <a:rPr lang="en-GB" sz="3600" b="1" dirty="0" smtClean="0"/>
              <a:t>Visual Merchandising</a:t>
            </a:r>
            <a:endParaRPr lang="en-US" sz="3600" b="1" dirty="0" smtClean="0"/>
          </a:p>
        </p:txBody>
      </p:sp>
      <p:pic>
        <p:nvPicPr>
          <p:cNvPr id="6" name="Immagine 5" descr="Screen Shot 2014-02-12 at 22.06.29.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012160" y="3165517"/>
            <a:ext cx="2448272" cy="3302182"/>
          </a:xfrm>
          <a:prstGeom prst="rect">
            <a:avLst/>
          </a:prstGeom>
        </p:spPr>
      </p:pic>
      <p:pic>
        <p:nvPicPr>
          <p:cNvPr id="8" name="Immagine 7" descr="Screen Shot 2014-02-12 at 22.05.42.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99592" y="4797152"/>
            <a:ext cx="4752528" cy="1701676"/>
          </a:xfrm>
          <a:prstGeom prst="rect">
            <a:avLst/>
          </a:prstGeom>
        </p:spPr>
      </p:pic>
      <p:pic>
        <p:nvPicPr>
          <p:cNvPr id="9" name="Immagine 8" descr="Screen Shot 2014-02-12 at 22.12.14.pn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3563888" y="3087394"/>
            <a:ext cx="2088232" cy="1547920"/>
          </a:xfrm>
          <a:prstGeom prst="rect">
            <a:avLst/>
          </a:prstGeom>
        </p:spPr>
      </p:pic>
      <p:pic>
        <p:nvPicPr>
          <p:cNvPr id="10" name="Immagine 9" descr="Screen Shot 2014-02-12 at 22.17.42.png"/>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899592" y="3107485"/>
            <a:ext cx="2520280" cy="1530031"/>
          </a:xfrm>
          <a:prstGeom prst="rect">
            <a:avLst/>
          </a:prstGeom>
        </p:spPr>
      </p:pic>
    </p:spTree>
    <p:extLst>
      <p:ext uri="{BB962C8B-B14F-4D97-AF65-F5344CB8AC3E}">
        <p14:creationId xmlns="" xmlns:p14="http://schemas.microsoft.com/office/powerpoint/2010/main" val="4087025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smtClean="0"/>
              <a:t>	</a:t>
            </a:r>
            <a:r>
              <a:rPr lang="en-GB" sz="3200" dirty="0" smtClean="0"/>
              <a:t/>
            </a:r>
            <a:br>
              <a:rPr lang="en-GB" sz="3200" dirty="0" smtClean="0"/>
            </a:br>
            <a:r>
              <a:rPr lang="en-GB" sz="3200" dirty="0" smtClean="0"/>
              <a:t>	</a:t>
            </a:r>
            <a:endParaRPr lang="it-IT" sz="3200" dirty="0"/>
          </a:p>
        </p:txBody>
      </p:sp>
      <p:sp>
        <p:nvSpPr>
          <p:cNvPr id="3" name="Segnaposto contenuto 2"/>
          <p:cNvSpPr>
            <a:spLocks noGrp="1"/>
          </p:cNvSpPr>
          <p:nvPr>
            <p:ph idx="1"/>
          </p:nvPr>
        </p:nvSpPr>
        <p:spPr/>
        <p:txBody>
          <a:bodyPr>
            <a:normAutofit/>
          </a:bodyPr>
          <a:lstStyle/>
          <a:p>
            <a:pPr indent="0" algn="just">
              <a:buNone/>
            </a:pPr>
            <a:r>
              <a:rPr lang="en-GB" sz="1600" noProof="1" smtClean="0"/>
              <a:t>With the help of a few basic tips and ideas, any space can be turned into one that is visually appealing to people. </a:t>
            </a:r>
          </a:p>
          <a:p>
            <a:pPr indent="0" algn="just">
              <a:buNone/>
            </a:pPr>
            <a:endParaRPr lang="en-GB" sz="1600" b="1" noProof="1" smtClean="0">
              <a:solidFill>
                <a:srgbClr val="008000"/>
              </a:solidFill>
            </a:endParaRPr>
          </a:p>
          <a:p>
            <a:pPr marL="685800" algn="just">
              <a:buFont typeface="+mj-lt"/>
              <a:buAutoNum type="arabicPeriod"/>
            </a:pPr>
            <a:r>
              <a:rPr lang="en-GB" sz="1600" b="1" noProof="1" smtClean="0">
                <a:solidFill>
                  <a:srgbClr val="008000"/>
                </a:solidFill>
              </a:rPr>
              <a:t>Make merchandise the focal point and use interesting themes</a:t>
            </a:r>
            <a:r>
              <a:rPr lang="en-GB" sz="1600" noProof="1" smtClean="0"/>
              <a:t>. </a:t>
            </a:r>
            <a:r>
              <a:rPr lang="en-GB" sz="1600" b="1" noProof="1" smtClean="0"/>
              <a:t>Customers give three to five seconds of their attention to window display</a:t>
            </a:r>
            <a:r>
              <a:rPr lang="en-GB" sz="1600" noProof="1" smtClean="0"/>
              <a:t>. The retailers visual message should be conveyed to the customer in that short period of time. </a:t>
            </a:r>
          </a:p>
          <a:p>
            <a:pPr marL="685800" algn="just">
              <a:buFont typeface="+mj-lt"/>
              <a:buAutoNum type="arabicPeriod"/>
            </a:pPr>
            <a:endParaRPr lang="en-GB" sz="1600" noProof="1" smtClean="0"/>
          </a:p>
          <a:p>
            <a:pPr marL="685800" algn="just">
              <a:buFont typeface="+mj-lt"/>
              <a:buAutoNum type="arabicPeriod"/>
            </a:pPr>
            <a:r>
              <a:rPr lang="en-GB" sz="1600" b="1" noProof="1" smtClean="0">
                <a:solidFill>
                  <a:srgbClr val="008000"/>
                </a:solidFill>
              </a:rPr>
              <a:t>Colour</a:t>
            </a:r>
            <a:r>
              <a:rPr lang="en-GB" sz="1600" noProof="1" smtClean="0"/>
              <a:t>: Using color is the first way to attract attention. Bright happy colors are more likely to attract people, as opposed to dull colors. While having bright painted walls are one option, the other is that of using colored products and putting them on display. </a:t>
            </a:r>
          </a:p>
          <a:p>
            <a:pPr marL="685800" algn="just">
              <a:buFont typeface="+mj-lt"/>
              <a:buAutoNum type="arabicPeriod"/>
            </a:pPr>
            <a:endParaRPr lang="en-GB" sz="1600" noProof="1" smtClean="0"/>
          </a:p>
          <a:p>
            <a:pPr marL="685800" algn="just">
              <a:buFont typeface="+mj-lt"/>
              <a:buAutoNum type="arabicPeriod"/>
            </a:pPr>
            <a:r>
              <a:rPr lang="en-GB" sz="1600" b="1" noProof="1" smtClean="0">
                <a:solidFill>
                  <a:srgbClr val="008000"/>
                </a:solidFill>
              </a:rPr>
              <a:t>Change Display Frequently/Give a theme</a:t>
            </a:r>
            <a:r>
              <a:rPr lang="en-GB" sz="1600" noProof="1" smtClean="0"/>
              <a:t>: Using this technique is essential for the simple reason that it let's a person know what's new at the store, thus tempting them to walk into the store. </a:t>
            </a:r>
          </a:p>
          <a:p>
            <a:pPr indent="0" algn="just">
              <a:buNone/>
            </a:pPr>
            <a:endParaRPr lang="en-GB" sz="1600" noProof="1" smtClean="0"/>
          </a:p>
        </p:txBody>
      </p:sp>
      <p:sp>
        <p:nvSpPr>
          <p:cNvPr id="5" name="Titolo 1"/>
          <p:cNvSpPr txBox="1">
            <a:spLocks/>
          </p:cNvSpPr>
          <p:nvPr/>
        </p:nvSpPr>
        <p:spPr>
          <a:xfrm>
            <a:off x="609600" y="427038"/>
            <a:ext cx="8229600" cy="1143000"/>
          </a:xfrm>
          <a:prstGeom prst="rect">
            <a:avLst/>
          </a:prstGeom>
        </p:spPr>
        <p:txBody>
          <a:bodyPr vert="horz" lIns="91440" tIns="45720" rIns="91440" bIns="45720" rtlCol="0" anchor="ctr">
            <a:normAutofit/>
          </a:bodyPr>
          <a:lstStyle/>
          <a:p>
            <a:pPr algn="ctr"/>
            <a:r>
              <a:rPr kumimoji="0" lang="it-IT" sz="3200" b="1" i="0" u="none" strike="noStrike" kern="1200" cap="none" spc="0" normalizeH="0" baseline="0" noProof="0" dirty="0" smtClean="0">
                <a:ln>
                  <a:noFill/>
                </a:ln>
                <a:solidFill>
                  <a:schemeClr val="tx1"/>
                </a:solidFill>
                <a:effectLst/>
                <a:uLnTx/>
                <a:uFillTx/>
                <a:latin typeface="+mj-lt"/>
                <a:ea typeface="+mj-ea"/>
                <a:cs typeface="+mj-cs"/>
              </a:rPr>
              <a:t>	</a:t>
            </a:r>
            <a:r>
              <a:rPr kumimoji="0" lang="en-GB" sz="3200" b="0" i="0" u="none" strike="noStrike" kern="1200" cap="none" spc="0" normalizeH="0" baseline="0" noProof="0" dirty="0" smtClean="0">
                <a:ln>
                  <a:noFill/>
                </a:ln>
                <a:solidFill>
                  <a:schemeClr val="tx1"/>
                </a:solidFill>
                <a:effectLst/>
                <a:uLnTx/>
                <a:uFillTx/>
                <a:latin typeface="+mj-lt"/>
                <a:ea typeface="+mj-ea"/>
                <a:cs typeface="+mj-cs"/>
              </a:rPr>
              <a:t/>
            </a:r>
            <a:br>
              <a:rPr kumimoji="0" lang="en-GB" sz="3200" b="0" i="0" u="none" strike="noStrike" kern="1200" cap="none" spc="0" normalizeH="0" baseline="0" noProof="0" dirty="0" smtClean="0">
                <a:ln>
                  <a:noFill/>
                </a:ln>
                <a:solidFill>
                  <a:schemeClr val="tx1"/>
                </a:solidFill>
                <a:effectLst/>
                <a:uLnTx/>
                <a:uFillTx/>
                <a:latin typeface="+mj-lt"/>
                <a:ea typeface="+mj-ea"/>
                <a:cs typeface="+mj-cs"/>
              </a:rPr>
            </a:br>
            <a:r>
              <a:rPr lang="en-GB" sz="3600" b="1" dirty="0" smtClean="0"/>
              <a:t>Window VM</a:t>
            </a:r>
            <a:endParaRPr lang="en-US" sz="3600" b="1" dirty="0" smtClean="0"/>
          </a:p>
        </p:txBody>
      </p:sp>
    </p:spTree>
    <p:extLst>
      <p:ext uri="{BB962C8B-B14F-4D97-AF65-F5344CB8AC3E}">
        <p14:creationId xmlns="" xmlns:p14="http://schemas.microsoft.com/office/powerpoint/2010/main" val="1431441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smtClean="0"/>
              <a:t>	</a:t>
            </a:r>
            <a:r>
              <a:rPr lang="en-GB" sz="3200" dirty="0" smtClean="0"/>
              <a:t/>
            </a:r>
            <a:br>
              <a:rPr lang="en-GB" sz="3200" dirty="0" smtClean="0"/>
            </a:br>
            <a:r>
              <a:rPr lang="en-GB" sz="3200" dirty="0" smtClean="0"/>
              <a:t>	</a:t>
            </a:r>
            <a:endParaRPr lang="it-IT" sz="3200" dirty="0"/>
          </a:p>
        </p:txBody>
      </p:sp>
      <p:sp>
        <p:nvSpPr>
          <p:cNvPr id="3" name="Segnaposto contenuto 2"/>
          <p:cNvSpPr>
            <a:spLocks noGrp="1"/>
          </p:cNvSpPr>
          <p:nvPr>
            <p:ph idx="1"/>
          </p:nvPr>
        </p:nvSpPr>
        <p:spPr/>
        <p:txBody>
          <a:bodyPr>
            <a:normAutofit/>
          </a:bodyPr>
          <a:lstStyle/>
          <a:p>
            <a:pPr marL="685800" algn="just">
              <a:buFont typeface="+mj-lt"/>
              <a:buAutoNum type="arabicPeriod"/>
            </a:pPr>
            <a:r>
              <a:rPr lang="en-GB" sz="1600" noProof="1" smtClean="0"/>
              <a:t>Placing a </a:t>
            </a:r>
            <a:r>
              <a:rPr lang="en-GB" sz="1600" b="1" noProof="1" smtClean="0">
                <a:solidFill>
                  <a:srgbClr val="008000"/>
                </a:solidFill>
              </a:rPr>
              <a:t>guided path </a:t>
            </a:r>
            <a:r>
              <a:rPr lang="en-GB" sz="1600" noProof="1" smtClean="0"/>
              <a:t>causes the customer to walk past all of the store's merchandise, increasing the chance of a sale.</a:t>
            </a:r>
          </a:p>
          <a:p>
            <a:pPr marL="685800" algn="just">
              <a:buFont typeface="+mj-lt"/>
              <a:buAutoNum type="arabicPeriod"/>
            </a:pPr>
            <a:r>
              <a:rPr lang="en-GB" sz="1600" noProof="1" smtClean="0"/>
              <a:t>display the most important items on a shelving system that reaches </a:t>
            </a:r>
            <a:r>
              <a:rPr lang="en-GB" sz="1600" b="1" noProof="1" smtClean="0">
                <a:solidFill>
                  <a:srgbClr val="008000"/>
                </a:solidFill>
              </a:rPr>
              <a:t>eye level</a:t>
            </a:r>
            <a:r>
              <a:rPr lang="en-GB" sz="1600" noProof="1" smtClean="0"/>
              <a:t> and put </a:t>
            </a:r>
            <a:r>
              <a:rPr lang="en-GB" sz="1600" b="1" noProof="1" smtClean="0">
                <a:solidFill>
                  <a:srgbClr val="008000"/>
                </a:solidFill>
              </a:rPr>
              <a:t>unnecessary items first </a:t>
            </a:r>
            <a:r>
              <a:rPr lang="en-GB" sz="1600" noProof="1" smtClean="0"/>
              <a:t>in the guided path</a:t>
            </a:r>
          </a:p>
          <a:p>
            <a:pPr marL="685800" algn="just">
              <a:buFont typeface="+mj-lt"/>
              <a:buAutoNum type="arabicPeriod"/>
            </a:pPr>
            <a:r>
              <a:rPr lang="en-GB" sz="1600" noProof="1" smtClean="0"/>
              <a:t>Balance the look of the display by using </a:t>
            </a:r>
            <a:r>
              <a:rPr lang="en-GB" sz="1600" b="1" noProof="1" smtClean="0">
                <a:solidFill>
                  <a:srgbClr val="008000"/>
                </a:solidFill>
              </a:rPr>
              <a:t>darker merchandise on the lower level </a:t>
            </a:r>
            <a:r>
              <a:rPr lang="en-GB" sz="1600" noProof="1" smtClean="0"/>
              <a:t>of shelving and gradually place lighter-colored items toward the top of the shelving system. </a:t>
            </a:r>
          </a:p>
          <a:p>
            <a:pPr marL="685800" algn="just">
              <a:buFont typeface="+mj-lt"/>
              <a:buAutoNum type="arabicPeriod"/>
            </a:pPr>
            <a:r>
              <a:rPr lang="en-GB" sz="1600" noProof="1" smtClean="0"/>
              <a:t>Balance the size of the merchandise by placing </a:t>
            </a:r>
            <a:r>
              <a:rPr lang="en-GB" sz="1600" b="1" noProof="1" smtClean="0">
                <a:solidFill>
                  <a:srgbClr val="008000"/>
                </a:solidFill>
              </a:rPr>
              <a:t>a large item on one side</a:t>
            </a:r>
            <a:r>
              <a:rPr lang="en-GB" sz="1600" noProof="1" smtClean="0"/>
              <a:t>, followed by a cluster of products directly opposite.</a:t>
            </a:r>
          </a:p>
          <a:p>
            <a:pPr marL="685800" algn="just">
              <a:buFont typeface="+mj-lt"/>
              <a:buAutoNum type="arabicPeriod"/>
            </a:pPr>
            <a:r>
              <a:rPr lang="en-GB" sz="1600" noProof="1" smtClean="0"/>
              <a:t>Install lighting in order to bring </a:t>
            </a:r>
            <a:r>
              <a:rPr lang="en-GB" sz="1600" b="1" noProof="1" smtClean="0">
                <a:solidFill>
                  <a:srgbClr val="008000"/>
                </a:solidFill>
              </a:rPr>
              <a:t>focus to the merchandise</a:t>
            </a:r>
            <a:r>
              <a:rPr lang="en-GB" sz="1600" noProof="1" smtClean="0"/>
              <a:t>. </a:t>
            </a:r>
          </a:p>
          <a:p>
            <a:pPr marL="685800" algn="just">
              <a:buFont typeface="+mj-lt"/>
              <a:buAutoNum type="arabicPeriod"/>
            </a:pPr>
            <a:r>
              <a:rPr lang="en-GB" sz="1600" noProof="1" smtClean="0"/>
              <a:t>Create </a:t>
            </a:r>
            <a:r>
              <a:rPr lang="en-GB" sz="1600" b="1" noProof="1" smtClean="0">
                <a:solidFill>
                  <a:srgbClr val="008000"/>
                </a:solidFill>
              </a:rPr>
              <a:t>signage to attract attention </a:t>
            </a:r>
            <a:r>
              <a:rPr lang="en-GB" sz="1600" noProof="1" smtClean="0"/>
              <a:t>and promote your display. </a:t>
            </a:r>
          </a:p>
          <a:p>
            <a:pPr marL="628650" indent="-285750" algn="just"/>
            <a:endParaRPr lang="en-GB" sz="1600" noProof="1" smtClean="0"/>
          </a:p>
          <a:p>
            <a:pPr indent="0" algn="just">
              <a:buNone/>
            </a:pPr>
            <a:endParaRPr lang="en-GB" sz="1600" noProof="1"/>
          </a:p>
          <a:p>
            <a:pPr marL="628650" indent="-285750" algn="just"/>
            <a:endParaRPr lang="en-GB" sz="1600" noProof="1"/>
          </a:p>
        </p:txBody>
      </p:sp>
      <p:sp>
        <p:nvSpPr>
          <p:cNvPr id="5" name="Titolo 1"/>
          <p:cNvSpPr txBox="1">
            <a:spLocks/>
          </p:cNvSpPr>
          <p:nvPr/>
        </p:nvSpPr>
        <p:spPr>
          <a:xfrm>
            <a:off x="609600" y="427038"/>
            <a:ext cx="8229600" cy="1143000"/>
          </a:xfrm>
          <a:prstGeom prst="rect">
            <a:avLst/>
          </a:prstGeom>
        </p:spPr>
        <p:txBody>
          <a:bodyPr vert="horz" lIns="91440" tIns="45720" rIns="91440" bIns="45720" rtlCol="0" anchor="ctr">
            <a:normAutofit/>
          </a:bodyPr>
          <a:lstStyle/>
          <a:p>
            <a:pPr algn="ctr"/>
            <a:r>
              <a:rPr kumimoji="0" lang="it-IT" sz="3200" b="1" i="0" u="none" strike="noStrike" kern="1200" cap="none" spc="0" normalizeH="0" baseline="0" noProof="0" dirty="0" smtClean="0">
                <a:ln>
                  <a:noFill/>
                </a:ln>
                <a:solidFill>
                  <a:schemeClr val="tx1"/>
                </a:solidFill>
                <a:effectLst/>
                <a:uLnTx/>
                <a:uFillTx/>
                <a:latin typeface="+mj-lt"/>
                <a:ea typeface="+mj-ea"/>
                <a:cs typeface="+mj-cs"/>
              </a:rPr>
              <a:t>	</a:t>
            </a:r>
            <a:r>
              <a:rPr kumimoji="0" lang="en-GB" sz="3200" b="0" i="0" u="none" strike="noStrike" kern="1200" cap="none" spc="0" normalizeH="0" baseline="0" noProof="0" dirty="0" smtClean="0">
                <a:ln>
                  <a:noFill/>
                </a:ln>
                <a:solidFill>
                  <a:schemeClr val="tx1"/>
                </a:solidFill>
                <a:effectLst/>
                <a:uLnTx/>
                <a:uFillTx/>
                <a:latin typeface="+mj-lt"/>
                <a:ea typeface="+mj-ea"/>
                <a:cs typeface="+mj-cs"/>
              </a:rPr>
              <a:t/>
            </a:r>
            <a:br>
              <a:rPr kumimoji="0" lang="en-GB" sz="3200" b="0" i="0" u="none" strike="noStrike" kern="1200" cap="none" spc="0" normalizeH="0" baseline="0" noProof="0" dirty="0" smtClean="0">
                <a:ln>
                  <a:noFill/>
                </a:ln>
                <a:solidFill>
                  <a:schemeClr val="tx1"/>
                </a:solidFill>
                <a:effectLst/>
                <a:uLnTx/>
                <a:uFillTx/>
                <a:latin typeface="+mj-lt"/>
                <a:ea typeface="+mj-ea"/>
                <a:cs typeface="+mj-cs"/>
              </a:rPr>
            </a:br>
            <a:r>
              <a:rPr lang="en-GB" sz="3600" b="1" dirty="0" smtClean="0"/>
              <a:t>In store VM</a:t>
            </a:r>
            <a:endParaRPr lang="en-US" sz="3600" b="1" dirty="0" smtClean="0"/>
          </a:p>
        </p:txBody>
      </p:sp>
      <p:pic>
        <p:nvPicPr>
          <p:cNvPr id="6" name="Immagine 5" descr="Screen Shot 2014-02-12 at 22.20.54.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148064" y="4437112"/>
            <a:ext cx="3456384" cy="1689051"/>
          </a:xfrm>
          <a:prstGeom prst="rect">
            <a:avLst/>
          </a:prstGeom>
        </p:spPr>
      </p:pic>
      <p:pic>
        <p:nvPicPr>
          <p:cNvPr id="7" name="Immagine 6" descr="Screen Shot 2014-02-12 at 22.08.52.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187624" y="4437112"/>
            <a:ext cx="3240360" cy="1689051"/>
          </a:xfrm>
          <a:prstGeom prst="rect">
            <a:avLst/>
          </a:prstGeom>
        </p:spPr>
      </p:pic>
    </p:spTree>
    <p:extLst>
      <p:ext uri="{BB962C8B-B14F-4D97-AF65-F5344CB8AC3E}">
        <p14:creationId xmlns="" xmlns:p14="http://schemas.microsoft.com/office/powerpoint/2010/main" val="1880540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smtClean="0"/>
              <a:t>	</a:t>
            </a:r>
            <a:r>
              <a:rPr lang="en-GB" sz="3200" dirty="0" smtClean="0"/>
              <a:t/>
            </a:r>
            <a:br>
              <a:rPr lang="en-GB" sz="3200" dirty="0" smtClean="0"/>
            </a:br>
            <a:r>
              <a:rPr lang="en-GB" sz="3200" dirty="0" smtClean="0"/>
              <a:t>	</a:t>
            </a:r>
            <a:endParaRPr lang="it-IT" sz="3200" dirty="0"/>
          </a:p>
        </p:txBody>
      </p:sp>
      <p:sp>
        <p:nvSpPr>
          <p:cNvPr id="3" name="Segnaposto contenuto 2"/>
          <p:cNvSpPr>
            <a:spLocks noGrp="1"/>
          </p:cNvSpPr>
          <p:nvPr>
            <p:ph idx="1"/>
          </p:nvPr>
        </p:nvSpPr>
        <p:spPr/>
        <p:txBody>
          <a:bodyPr>
            <a:normAutofit/>
          </a:bodyPr>
          <a:lstStyle/>
          <a:p>
            <a:pPr indent="0" algn="just">
              <a:buNone/>
            </a:pPr>
            <a:r>
              <a:rPr lang="en-GB" sz="1600" b="1" noProof="1" smtClean="0">
                <a:solidFill>
                  <a:srgbClr val="FF0000"/>
                </a:solidFill>
              </a:rPr>
              <a:t>Choose </a:t>
            </a:r>
            <a:r>
              <a:rPr lang="en-GB" sz="1600" b="1" noProof="1">
                <a:solidFill>
                  <a:srgbClr val="FF0000"/>
                </a:solidFill>
              </a:rPr>
              <a:t>a shop where you’ll be conducting your </a:t>
            </a:r>
            <a:r>
              <a:rPr lang="en-GB" sz="1600" b="1" noProof="1" smtClean="0">
                <a:solidFill>
                  <a:srgbClr val="FF0000"/>
                </a:solidFill>
              </a:rPr>
              <a:t>survey, go visit it :</a:t>
            </a:r>
          </a:p>
          <a:p>
            <a:pPr indent="0" algn="just">
              <a:buNone/>
            </a:pPr>
            <a:endParaRPr lang="en-GB" sz="1600" b="1" noProof="1">
              <a:solidFill>
                <a:srgbClr val="FF0000"/>
              </a:solidFill>
            </a:endParaRPr>
          </a:p>
          <a:p>
            <a:pPr indent="0" algn="just">
              <a:buNone/>
            </a:pPr>
            <a:r>
              <a:rPr lang="en-GB" sz="1600" b="1" noProof="1">
                <a:solidFill>
                  <a:srgbClr val="FF0000"/>
                </a:solidFill>
              </a:rPr>
              <a:t>1. is it </a:t>
            </a:r>
            <a:r>
              <a:rPr lang="en-GB" sz="1600" b="1" noProof="1" smtClean="0">
                <a:solidFill>
                  <a:srgbClr val="FF0000"/>
                </a:solidFill>
              </a:rPr>
              <a:t>offering a </a:t>
            </a:r>
            <a:r>
              <a:rPr lang="en-GB" sz="1600" b="1" noProof="1">
                <a:solidFill>
                  <a:srgbClr val="FF0000"/>
                </a:solidFill>
              </a:rPr>
              <a:t>shopping experience? Why?Which elements are present? Which not?</a:t>
            </a:r>
          </a:p>
          <a:p>
            <a:pPr indent="0" algn="just">
              <a:buNone/>
            </a:pPr>
            <a:r>
              <a:rPr lang="en-GB" sz="1600" b="1" noProof="1">
                <a:solidFill>
                  <a:srgbClr val="FF0000"/>
                </a:solidFill>
              </a:rPr>
              <a:t>2. Do you think </a:t>
            </a:r>
            <a:r>
              <a:rPr lang="en-GB" sz="1600" b="1" noProof="1" smtClean="0">
                <a:solidFill>
                  <a:srgbClr val="FF0000"/>
                </a:solidFill>
              </a:rPr>
              <a:t>in store display </a:t>
            </a:r>
            <a:r>
              <a:rPr lang="en-GB" sz="1600" b="1" noProof="1">
                <a:solidFill>
                  <a:srgbClr val="FF0000"/>
                </a:solidFill>
              </a:rPr>
              <a:t>is casual? If </a:t>
            </a:r>
            <a:r>
              <a:rPr lang="en-GB" sz="1600" b="1" noProof="1" smtClean="0">
                <a:solidFill>
                  <a:srgbClr val="FF0000"/>
                </a:solidFill>
              </a:rPr>
              <a:t>not, </a:t>
            </a:r>
            <a:r>
              <a:rPr lang="en-GB" sz="1600" b="1" noProof="1">
                <a:solidFill>
                  <a:srgbClr val="FF0000"/>
                </a:solidFill>
              </a:rPr>
              <a:t>what do you think the </a:t>
            </a:r>
            <a:r>
              <a:rPr lang="en-GB" sz="1600" b="1" noProof="1" smtClean="0">
                <a:solidFill>
                  <a:srgbClr val="FF0000"/>
                </a:solidFill>
              </a:rPr>
              <a:t>logic </a:t>
            </a:r>
            <a:r>
              <a:rPr lang="en-GB" sz="1600" b="1" noProof="1">
                <a:solidFill>
                  <a:srgbClr val="FF0000"/>
                </a:solidFill>
              </a:rPr>
              <a:t>is?</a:t>
            </a:r>
          </a:p>
          <a:p>
            <a:pPr indent="0" algn="just">
              <a:buNone/>
            </a:pPr>
            <a:r>
              <a:rPr lang="en-GB" sz="1600" b="1" noProof="1">
                <a:solidFill>
                  <a:srgbClr val="FF0000"/>
                </a:solidFill>
              </a:rPr>
              <a:t>3. What about the window? What did you observe</a:t>
            </a:r>
            <a:r>
              <a:rPr lang="en-GB" sz="1600" b="1" noProof="1" smtClean="0">
                <a:solidFill>
                  <a:srgbClr val="FF0000"/>
                </a:solidFill>
              </a:rPr>
              <a:t>?</a:t>
            </a:r>
          </a:p>
          <a:p>
            <a:pPr indent="0" algn="just">
              <a:buNone/>
            </a:pPr>
            <a:r>
              <a:rPr lang="en-GB" sz="1600" b="1" noProof="1" smtClean="0">
                <a:solidFill>
                  <a:srgbClr val="FF0000"/>
                </a:solidFill>
              </a:rPr>
              <a:t>4. How would you improve the quality of VM?</a:t>
            </a:r>
            <a:endParaRPr lang="en-GB" sz="1600" b="1" noProof="1">
              <a:solidFill>
                <a:srgbClr val="FF0000"/>
              </a:solidFill>
            </a:endParaRPr>
          </a:p>
          <a:p>
            <a:pPr indent="0" algn="just">
              <a:buNone/>
            </a:pPr>
            <a:endParaRPr lang="en-GB" sz="1600" b="1" noProof="1" smtClean="0">
              <a:solidFill>
                <a:srgbClr val="FF0000"/>
              </a:solidFill>
            </a:endParaRPr>
          </a:p>
          <a:p>
            <a:pPr indent="0" algn="just">
              <a:buNone/>
            </a:pPr>
            <a:r>
              <a:rPr lang="en-GB" sz="1600" b="1" noProof="1" smtClean="0">
                <a:solidFill>
                  <a:srgbClr val="FF0000"/>
                </a:solidFill>
              </a:rPr>
              <a:t>Prepare a short report and document </a:t>
            </a:r>
            <a:r>
              <a:rPr lang="en-GB" sz="1600" b="1" noProof="1">
                <a:solidFill>
                  <a:srgbClr val="FF0000"/>
                </a:solidFill>
              </a:rPr>
              <a:t>your experience with some </a:t>
            </a:r>
            <a:r>
              <a:rPr lang="en-GB" sz="1600" b="1" noProof="1" smtClean="0">
                <a:solidFill>
                  <a:srgbClr val="FF0000"/>
                </a:solidFill>
              </a:rPr>
              <a:t>photographic material </a:t>
            </a:r>
            <a:r>
              <a:rPr lang="en-GB" sz="1600" b="1" noProof="1">
                <a:solidFill>
                  <a:srgbClr val="FF0000"/>
                </a:solidFill>
              </a:rPr>
              <a:t>to show to the </a:t>
            </a:r>
            <a:r>
              <a:rPr lang="en-GB" sz="1600" b="1" noProof="1" smtClean="0">
                <a:solidFill>
                  <a:srgbClr val="FF0000"/>
                </a:solidFill>
              </a:rPr>
              <a:t>class. </a:t>
            </a:r>
            <a:endParaRPr lang="en-GB" sz="1600" noProof="1"/>
          </a:p>
          <a:p>
            <a:pPr marL="628650" indent="-285750" algn="just"/>
            <a:endParaRPr lang="en-GB" sz="1600" noProof="1"/>
          </a:p>
        </p:txBody>
      </p:sp>
      <p:sp>
        <p:nvSpPr>
          <p:cNvPr id="5" name="Titolo 1"/>
          <p:cNvSpPr txBox="1">
            <a:spLocks/>
          </p:cNvSpPr>
          <p:nvPr/>
        </p:nvSpPr>
        <p:spPr>
          <a:xfrm>
            <a:off x="609600" y="427038"/>
            <a:ext cx="8229600" cy="1143000"/>
          </a:xfrm>
          <a:prstGeom prst="rect">
            <a:avLst/>
          </a:prstGeom>
        </p:spPr>
        <p:txBody>
          <a:bodyPr vert="horz" lIns="91440" tIns="45720" rIns="91440" bIns="45720" rtlCol="0" anchor="ctr">
            <a:normAutofit/>
          </a:bodyPr>
          <a:lstStyle/>
          <a:p>
            <a:pPr algn="ctr"/>
            <a:r>
              <a:rPr kumimoji="0" lang="it-IT" sz="3200" b="1" i="0" u="none" strike="noStrike" kern="1200" cap="none" spc="0" normalizeH="0" baseline="0" noProof="0" dirty="0" smtClean="0">
                <a:ln>
                  <a:noFill/>
                </a:ln>
                <a:solidFill>
                  <a:schemeClr val="tx1"/>
                </a:solidFill>
                <a:effectLst/>
                <a:uLnTx/>
                <a:uFillTx/>
                <a:latin typeface="+mj-lt"/>
                <a:ea typeface="+mj-ea"/>
                <a:cs typeface="+mj-cs"/>
              </a:rPr>
              <a:t>	</a:t>
            </a:r>
            <a:r>
              <a:rPr kumimoji="0" lang="en-GB" sz="3200" b="0" i="0" u="none" strike="noStrike" kern="1200" cap="none" spc="0" normalizeH="0" baseline="0" noProof="0" dirty="0" smtClean="0">
                <a:ln>
                  <a:noFill/>
                </a:ln>
                <a:solidFill>
                  <a:schemeClr val="tx1"/>
                </a:solidFill>
                <a:effectLst/>
                <a:uLnTx/>
                <a:uFillTx/>
                <a:latin typeface="+mj-lt"/>
                <a:ea typeface="+mj-ea"/>
                <a:cs typeface="+mj-cs"/>
              </a:rPr>
              <a:t/>
            </a:r>
            <a:br>
              <a:rPr kumimoji="0" lang="en-GB" sz="3200" b="0" i="0" u="none" strike="noStrike" kern="1200" cap="none" spc="0" normalizeH="0" baseline="0" noProof="0" dirty="0" smtClean="0">
                <a:ln>
                  <a:noFill/>
                </a:ln>
                <a:solidFill>
                  <a:schemeClr val="tx1"/>
                </a:solidFill>
                <a:effectLst/>
                <a:uLnTx/>
                <a:uFillTx/>
                <a:latin typeface="+mj-lt"/>
                <a:ea typeface="+mj-ea"/>
                <a:cs typeface="+mj-cs"/>
              </a:rPr>
            </a:br>
            <a:r>
              <a:rPr lang="en-GB" sz="3600" b="1" dirty="0" smtClean="0"/>
              <a:t>Your job</a:t>
            </a:r>
            <a:endParaRPr lang="en-US" sz="3600" b="1" dirty="0" smtClean="0"/>
          </a:p>
        </p:txBody>
      </p:sp>
    </p:spTree>
    <p:extLst>
      <p:ext uri="{BB962C8B-B14F-4D97-AF65-F5344CB8AC3E}">
        <p14:creationId xmlns="" xmlns:p14="http://schemas.microsoft.com/office/powerpoint/2010/main" val="616325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GB" sz="3600" dirty="0" smtClean="0"/>
              <a:t>	</a:t>
            </a:r>
            <a:br>
              <a:rPr lang="en-GB" sz="3600" dirty="0" smtClean="0"/>
            </a:br>
            <a:r>
              <a:rPr lang="en-GB" sz="3600" b="1" dirty="0" smtClean="0"/>
              <a:t>What is price &amp; pricing?</a:t>
            </a:r>
            <a:r>
              <a:rPr lang="en-GB" sz="3600" dirty="0" smtClean="0"/>
              <a:t/>
            </a:r>
            <a:br>
              <a:rPr lang="en-GB" sz="3600" dirty="0" smtClean="0"/>
            </a:br>
            <a:endParaRPr lang="en-GB" sz="3600" dirty="0"/>
          </a:p>
        </p:txBody>
      </p:sp>
      <p:sp>
        <p:nvSpPr>
          <p:cNvPr id="3" name="Segnaposto contenuto 2"/>
          <p:cNvSpPr>
            <a:spLocks noGrp="1"/>
          </p:cNvSpPr>
          <p:nvPr>
            <p:ph idx="1"/>
          </p:nvPr>
        </p:nvSpPr>
        <p:spPr>
          <a:xfrm>
            <a:off x="381000" y="1600200"/>
            <a:ext cx="8229600" cy="4525963"/>
          </a:xfrm>
        </p:spPr>
        <p:txBody>
          <a:bodyPr>
            <a:noAutofit/>
          </a:bodyPr>
          <a:lstStyle/>
          <a:p>
            <a:pPr indent="0" algn="just">
              <a:buNone/>
            </a:pPr>
            <a:r>
              <a:rPr lang="en-GB" sz="1600" b="1" dirty="0" smtClean="0"/>
              <a:t>Price is: The money charged for a product or service. </a:t>
            </a:r>
            <a:r>
              <a:rPr lang="en-GB" sz="1600" dirty="0" smtClean="0"/>
              <a:t>Price is not the same thing as cost.  </a:t>
            </a:r>
          </a:p>
          <a:p>
            <a:pPr indent="0" algn="just">
              <a:buNone/>
            </a:pPr>
            <a:r>
              <a:rPr lang="en-GB" sz="1600" b="1" dirty="0" smtClean="0"/>
              <a:t>The price a business charges for its product or service is one of the most important business decisions management take. </a:t>
            </a:r>
          </a:p>
          <a:p>
            <a:pPr indent="0" algn="just">
              <a:buNone/>
            </a:pPr>
            <a:r>
              <a:rPr lang="en-GB" sz="1600" dirty="0" smtClean="0"/>
              <a:t>Pricing has to be </a:t>
            </a:r>
            <a:r>
              <a:rPr lang="en-GB" sz="1600" b="1" dirty="0" smtClean="0">
                <a:solidFill>
                  <a:srgbClr val="008000"/>
                </a:solidFill>
              </a:rPr>
              <a:t>consistent with the other elements of the marketing mix</a:t>
            </a:r>
            <a:r>
              <a:rPr lang="en-GB" sz="1600" dirty="0" smtClean="0"/>
              <a:t>, since it contributes to the perception of a product or service by customers.</a:t>
            </a:r>
          </a:p>
          <a:p>
            <a:pPr indent="0" algn="just">
              <a:buNone/>
            </a:pPr>
            <a:r>
              <a:rPr lang="en-GB" sz="1600" dirty="0" smtClean="0"/>
              <a:t>So pricing is really tough to get right.  There are so many factors to consider, and much uncertainty about whether a price change will have the desired effect.</a:t>
            </a:r>
          </a:p>
          <a:p>
            <a:pPr lvl="0" indent="0" algn="just">
              <a:buNone/>
            </a:pPr>
            <a:r>
              <a:rPr lang="en-GB" sz="1600" b="1" dirty="0" smtClean="0">
                <a:solidFill>
                  <a:srgbClr val="FF0000"/>
                </a:solidFill>
              </a:rPr>
              <a:t>Can you </a:t>
            </a:r>
            <a:r>
              <a:rPr lang="it-IT" sz="1600" b="1" dirty="0" err="1" smtClean="0">
                <a:solidFill>
                  <a:srgbClr val="FF0000"/>
                </a:solidFill>
              </a:rPr>
              <a:t>make</a:t>
            </a:r>
            <a:r>
              <a:rPr lang="it-IT" sz="1600" b="1" dirty="0" smtClean="0">
                <a:solidFill>
                  <a:srgbClr val="FF0000"/>
                </a:solidFill>
              </a:rPr>
              <a:t> a </a:t>
            </a:r>
            <a:r>
              <a:rPr lang="it-IT" sz="1600" b="1" dirty="0" err="1" smtClean="0">
                <a:solidFill>
                  <a:srgbClr val="FF0000"/>
                </a:solidFill>
              </a:rPr>
              <a:t>list</a:t>
            </a:r>
            <a:r>
              <a:rPr lang="it-IT" sz="1600" b="1" dirty="0" smtClean="0">
                <a:solidFill>
                  <a:srgbClr val="FF0000"/>
                </a:solidFill>
              </a:rPr>
              <a:t> </a:t>
            </a:r>
            <a:r>
              <a:rPr lang="it-IT" sz="1600" b="1" dirty="0" err="1" smtClean="0">
                <a:solidFill>
                  <a:srgbClr val="FF0000"/>
                </a:solidFill>
              </a:rPr>
              <a:t>of</a:t>
            </a:r>
            <a:r>
              <a:rPr lang="it-IT" sz="1600" b="1" dirty="0" smtClean="0">
                <a:solidFill>
                  <a:srgbClr val="FF0000"/>
                </a:solidFill>
              </a:rPr>
              <a:t> the </a:t>
            </a:r>
            <a:r>
              <a:rPr lang="it-IT" sz="1600" b="1" dirty="0" err="1" smtClean="0">
                <a:solidFill>
                  <a:srgbClr val="FF0000"/>
                </a:solidFill>
              </a:rPr>
              <a:t>factors</a:t>
            </a:r>
            <a:r>
              <a:rPr lang="it-IT" sz="1600" b="1" dirty="0" smtClean="0">
                <a:solidFill>
                  <a:srgbClr val="FF0000"/>
                </a:solidFill>
              </a:rPr>
              <a:t> </a:t>
            </a:r>
            <a:r>
              <a:rPr lang="it-IT" sz="1600" b="1" dirty="0" err="1" smtClean="0">
                <a:solidFill>
                  <a:srgbClr val="FF0000"/>
                </a:solidFill>
              </a:rPr>
              <a:t>that</a:t>
            </a:r>
            <a:r>
              <a:rPr lang="it-IT" sz="1600" b="1" dirty="0" smtClean="0">
                <a:solidFill>
                  <a:srgbClr val="FF0000"/>
                </a:solidFill>
              </a:rPr>
              <a:t> </a:t>
            </a:r>
            <a:r>
              <a:rPr lang="it-IT" sz="1600" b="1" dirty="0" err="1" smtClean="0">
                <a:solidFill>
                  <a:srgbClr val="FF0000"/>
                </a:solidFill>
              </a:rPr>
              <a:t>influence</a:t>
            </a:r>
            <a:r>
              <a:rPr lang="it-IT" sz="1600" b="1" dirty="0" smtClean="0">
                <a:solidFill>
                  <a:srgbClr val="FF0000"/>
                </a:solidFill>
              </a:rPr>
              <a:t> the price </a:t>
            </a:r>
            <a:r>
              <a:rPr lang="it-IT" sz="1600" b="1" dirty="0" err="1" smtClean="0">
                <a:solidFill>
                  <a:srgbClr val="FF0000"/>
                </a:solidFill>
              </a:rPr>
              <a:t>setting</a:t>
            </a:r>
            <a:r>
              <a:rPr lang="it-IT" sz="1600" b="1" dirty="0" smtClean="0">
                <a:solidFill>
                  <a:srgbClr val="FF0000"/>
                </a:solidFill>
              </a:rPr>
              <a:t>?</a:t>
            </a:r>
            <a:endParaRPr lang="it-IT" sz="1600" dirty="0"/>
          </a:p>
        </p:txBody>
      </p:sp>
      <p:sp>
        <p:nvSpPr>
          <p:cNvPr id="4" name="Fumetto 4 3"/>
          <p:cNvSpPr/>
          <p:nvPr/>
        </p:nvSpPr>
        <p:spPr>
          <a:xfrm>
            <a:off x="827584" y="4077072"/>
            <a:ext cx="1656184" cy="1080120"/>
          </a:xfrm>
          <a:prstGeom prst="cloudCallou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1F497D"/>
                </a:solidFill>
              </a:rPr>
              <a:t>40€ </a:t>
            </a:r>
            <a:r>
              <a:rPr lang="en-US" sz="1400" dirty="0" smtClean="0">
                <a:solidFill>
                  <a:srgbClr val="1F497D"/>
                </a:solidFill>
              </a:rPr>
              <a:t>for a lesson of </a:t>
            </a:r>
            <a:r>
              <a:rPr lang="en-US" sz="1400" dirty="0" err="1" smtClean="0">
                <a:solidFill>
                  <a:srgbClr val="1F497D"/>
                </a:solidFill>
              </a:rPr>
              <a:t>Latin?..Too</a:t>
            </a:r>
            <a:r>
              <a:rPr lang="en-US" sz="1400" dirty="0" smtClean="0">
                <a:solidFill>
                  <a:srgbClr val="1F497D"/>
                </a:solidFill>
              </a:rPr>
              <a:t> much!:</a:t>
            </a:r>
            <a:endParaRPr lang="en-US" sz="1400" dirty="0">
              <a:solidFill>
                <a:srgbClr val="1F497D"/>
              </a:solidFill>
            </a:endParaRPr>
          </a:p>
        </p:txBody>
      </p:sp>
      <p:sp>
        <p:nvSpPr>
          <p:cNvPr id="5" name="Fumetto 4 4"/>
          <p:cNvSpPr/>
          <p:nvPr/>
        </p:nvSpPr>
        <p:spPr>
          <a:xfrm>
            <a:off x="2836962" y="3933056"/>
            <a:ext cx="1800200" cy="1224136"/>
          </a:xfrm>
          <a:prstGeom prst="cloudCallout">
            <a:avLst>
              <a:gd name="adj1" fmla="val -24437"/>
              <a:gd name="adj2" fmla="val 61981"/>
            </a:avLst>
          </a:prstGeom>
          <a:solidFill>
            <a:srgbClr val="D68FD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1F497D"/>
                </a:solidFill>
              </a:rPr>
              <a:t>190€ </a:t>
            </a:r>
            <a:r>
              <a:rPr lang="en-US" sz="1400" dirty="0" smtClean="0">
                <a:solidFill>
                  <a:srgbClr val="1F497D"/>
                </a:solidFill>
              </a:rPr>
              <a:t>for a hair </a:t>
            </a:r>
            <a:r>
              <a:rPr lang="en-US" sz="1400" dirty="0" err="1" smtClean="0">
                <a:solidFill>
                  <a:srgbClr val="1F497D"/>
                </a:solidFill>
              </a:rPr>
              <a:t>cut?..It’s</a:t>
            </a:r>
            <a:r>
              <a:rPr lang="en-US" sz="1400" dirty="0" smtClean="0">
                <a:solidFill>
                  <a:srgbClr val="1F497D"/>
                </a:solidFill>
              </a:rPr>
              <a:t> a lot but it’s a wedding…</a:t>
            </a:r>
            <a:endParaRPr lang="en-US" sz="1400" dirty="0">
              <a:solidFill>
                <a:srgbClr val="1F497D"/>
              </a:solidFill>
            </a:endParaRPr>
          </a:p>
        </p:txBody>
      </p:sp>
      <p:sp>
        <p:nvSpPr>
          <p:cNvPr id="6" name="Fumetto 4 5"/>
          <p:cNvSpPr/>
          <p:nvPr/>
        </p:nvSpPr>
        <p:spPr>
          <a:xfrm>
            <a:off x="6156176" y="3789040"/>
            <a:ext cx="2059162" cy="1296144"/>
          </a:xfrm>
          <a:prstGeom prst="cloudCallout">
            <a:avLst>
              <a:gd name="adj1" fmla="val 22301"/>
              <a:gd name="adj2" fmla="val 58091"/>
            </a:avLst>
          </a:prstGeom>
          <a:solidFill>
            <a:srgbClr val="D68FD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2"/>
                </a:solidFill>
              </a:rPr>
              <a:t>98€ </a:t>
            </a:r>
            <a:r>
              <a:rPr lang="en-US" sz="1400" dirty="0" smtClean="0">
                <a:solidFill>
                  <a:schemeClr val="tx2"/>
                </a:solidFill>
              </a:rPr>
              <a:t>for a pair of trainers? Hmm … it’s Nike though</a:t>
            </a:r>
            <a:endParaRPr lang="en-US" sz="1400" dirty="0">
              <a:solidFill>
                <a:schemeClr val="tx2"/>
              </a:solidFill>
            </a:endParaRPr>
          </a:p>
        </p:txBody>
      </p:sp>
      <p:sp>
        <p:nvSpPr>
          <p:cNvPr id="7" name="Fumetto 4 6"/>
          <p:cNvSpPr/>
          <p:nvPr/>
        </p:nvSpPr>
        <p:spPr>
          <a:xfrm>
            <a:off x="4427984" y="4617210"/>
            <a:ext cx="1800200" cy="1438450"/>
          </a:xfrm>
          <a:prstGeom prst="cloudCallout">
            <a:avLst>
              <a:gd name="adj1" fmla="val -8123"/>
              <a:gd name="adj2" fmla="val 69763"/>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1F497D"/>
                </a:solidFill>
              </a:rPr>
              <a:t>9€ </a:t>
            </a:r>
            <a:r>
              <a:rPr lang="en-US" sz="1400" dirty="0" smtClean="0">
                <a:solidFill>
                  <a:srgbClr val="1F497D"/>
                </a:solidFill>
              </a:rPr>
              <a:t>for a </a:t>
            </a:r>
            <a:r>
              <a:rPr lang="en-US" sz="1400" dirty="0" err="1" smtClean="0">
                <a:solidFill>
                  <a:srgbClr val="1F497D"/>
                </a:solidFill>
              </a:rPr>
              <a:t>parfume</a:t>
            </a:r>
            <a:r>
              <a:rPr lang="en-US" sz="1400" dirty="0" smtClean="0">
                <a:solidFill>
                  <a:srgbClr val="1F497D"/>
                </a:solidFill>
              </a:rPr>
              <a:t>? Who knows what’s in there!</a:t>
            </a:r>
            <a:endParaRPr lang="en-US" sz="1400" dirty="0">
              <a:solidFill>
                <a:srgbClr val="1F497D"/>
              </a:solidFill>
            </a:endParaRPr>
          </a:p>
        </p:txBody>
      </p:sp>
      <p:sp>
        <p:nvSpPr>
          <p:cNvPr id="8" name="Fumetto 4 7"/>
          <p:cNvSpPr/>
          <p:nvPr/>
        </p:nvSpPr>
        <p:spPr>
          <a:xfrm>
            <a:off x="1407049" y="5009186"/>
            <a:ext cx="1800200" cy="1398004"/>
          </a:xfrm>
          <a:prstGeom prst="cloudCallout">
            <a:avLst>
              <a:gd name="adj1" fmla="val 44347"/>
              <a:gd name="adj2" fmla="val 60685"/>
            </a:avLst>
          </a:prstGeom>
          <a:solidFill>
            <a:srgbClr val="8EB4E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1F497D"/>
                </a:solidFill>
              </a:rPr>
              <a:t>Only </a:t>
            </a:r>
            <a:r>
              <a:rPr lang="en-US" sz="1400" b="1" dirty="0" smtClean="0">
                <a:solidFill>
                  <a:srgbClr val="1F497D"/>
                </a:solidFill>
              </a:rPr>
              <a:t>60€</a:t>
            </a:r>
            <a:r>
              <a:rPr lang="en-US" sz="1400" dirty="0" smtClean="0">
                <a:solidFill>
                  <a:srgbClr val="1F497D"/>
                </a:solidFill>
              </a:rPr>
              <a:t>?..I thought more…</a:t>
            </a:r>
            <a:endParaRPr lang="en-US" sz="1400" dirty="0">
              <a:solidFill>
                <a:srgbClr val="1F497D"/>
              </a:solidFill>
            </a:endParaRPr>
          </a:p>
        </p:txBody>
      </p:sp>
      <p:sp>
        <p:nvSpPr>
          <p:cNvPr id="9" name="Fumetto 4 8"/>
          <p:cNvSpPr/>
          <p:nvPr/>
        </p:nvSpPr>
        <p:spPr>
          <a:xfrm>
            <a:off x="6156176" y="5301208"/>
            <a:ext cx="1800200" cy="1417450"/>
          </a:xfrm>
          <a:prstGeom prst="cloudCallout">
            <a:avLst>
              <a:gd name="adj1" fmla="val 69921"/>
              <a:gd name="adj2" fmla="val 24170"/>
            </a:avLst>
          </a:prstGeom>
          <a:solidFill>
            <a:srgbClr val="D68FD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smtClean="0">
                <a:solidFill>
                  <a:srgbClr val="1F497D"/>
                </a:solidFill>
              </a:rPr>
              <a:t>90 € </a:t>
            </a:r>
            <a:r>
              <a:rPr lang="en-US" sz="1400" smtClean="0">
                <a:solidFill>
                  <a:srgbClr val="1F497D"/>
                </a:solidFill>
              </a:rPr>
              <a:t>for a Prada fake bought on the beach? No way!</a:t>
            </a:r>
            <a:endParaRPr lang="en-US" sz="1400">
              <a:solidFill>
                <a:srgbClr val="1F497D"/>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GB" sz="3600" dirty="0" smtClean="0"/>
              <a:t>	</a:t>
            </a:r>
            <a:br>
              <a:rPr lang="en-GB" sz="3600" dirty="0" smtClean="0"/>
            </a:br>
            <a:r>
              <a:rPr lang="en-GB" sz="3600" b="1" dirty="0" smtClean="0"/>
              <a:t>The logic of pricing</a:t>
            </a:r>
            <a:r>
              <a:rPr lang="en-GB" sz="3600" dirty="0" smtClean="0"/>
              <a:t/>
            </a:r>
            <a:br>
              <a:rPr lang="en-GB" sz="3600" dirty="0" smtClean="0"/>
            </a:br>
            <a:endParaRPr lang="en-GB" sz="3600" dirty="0"/>
          </a:p>
        </p:txBody>
      </p:sp>
      <p:sp>
        <p:nvSpPr>
          <p:cNvPr id="3" name="Segnaposto contenuto 2"/>
          <p:cNvSpPr>
            <a:spLocks noGrp="1"/>
          </p:cNvSpPr>
          <p:nvPr>
            <p:ph idx="1"/>
          </p:nvPr>
        </p:nvSpPr>
        <p:spPr>
          <a:xfrm>
            <a:off x="381000" y="1600200"/>
            <a:ext cx="8229600" cy="4525963"/>
          </a:xfrm>
        </p:spPr>
        <p:txBody>
          <a:bodyPr>
            <a:noAutofit/>
          </a:bodyPr>
          <a:lstStyle/>
          <a:p>
            <a:pPr indent="0" algn="just">
              <a:buNone/>
            </a:pPr>
            <a:endParaRPr lang="en-GB" sz="1600" dirty="0" smtClean="0"/>
          </a:p>
          <a:p>
            <a:pPr lvl="0" indent="0" algn="just">
              <a:buNone/>
            </a:pPr>
            <a:r>
              <a:rPr lang="en-GB" sz="1600" b="1" dirty="0" smtClean="0">
                <a:solidFill>
                  <a:srgbClr val="000000"/>
                </a:solidFill>
              </a:rPr>
              <a:t>PRODUCT N1</a:t>
            </a:r>
            <a:r>
              <a:rPr lang="en-GB" sz="1600" dirty="0" smtClean="0">
                <a:solidFill>
                  <a:srgbClr val="000000"/>
                </a:solidFill>
              </a:rPr>
              <a:t>: you have received two </a:t>
            </a:r>
            <a:r>
              <a:rPr lang="en-GB" sz="1600" b="1" dirty="0" err="1" smtClean="0">
                <a:solidFill>
                  <a:srgbClr val="FF0000"/>
                </a:solidFill>
              </a:rPr>
              <a:t>IPODs</a:t>
            </a:r>
            <a:r>
              <a:rPr lang="en-GB" sz="1600" b="1" dirty="0" smtClean="0">
                <a:solidFill>
                  <a:srgbClr val="FF0000"/>
                </a:solidFill>
              </a:rPr>
              <a:t> </a:t>
            </a:r>
            <a:r>
              <a:rPr lang="en-GB" sz="1600" dirty="0" smtClean="0">
                <a:solidFill>
                  <a:srgbClr val="000000"/>
                </a:solidFill>
              </a:rPr>
              <a:t>for your birthday. You decide not to open the second one and sell it on e-bay as “new”.</a:t>
            </a:r>
          </a:p>
          <a:p>
            <a:pPr lvl="0" indent="0" algn="just">
              <a:buNone/>
            </a:pPr>
            <a:endParaRPr lang="en-GB" sz="1600" dirty="0" smtClean="0">
              <a:solidFill>
                <a:srgbClr val="000000"/>
              </a:solidFill>
            </a:endParaRPr>
          </a:p>
          <a:p>
            <a:pPr lvl="0" indent="0" algn="just">
              <a:buNone/>
            </a:pPr>
            <a:r>
              <a:rPr lang="en-GB" sz="1600" b="1" dirty="0" smtClean="0">
                <a:solidFill>
                  <a:srgbClr val="000000"/>
                </a:solidFill>
              </a:rPr>
              <a:t>PRODUCT N2</a:t>
            </a:r>
            <a:r>
              <a:rPr lang="en-GB" sz="1600" dirty="0" smtClean="0">
                <a:solidFill>
                  <a:srgbClr val="000000"/>
                </a:solidFill>
              </a:rPr>
              <a:t>: You bought the </a:t>
            </a:r>
            <a:r>
              <a:rPr lang="en-GB" sz="1600" b="1" dirty="0" smtClean="0">
                <a:solidFill>
                  <a:srgbClr val="FF0000"/>
                </a:solidFill>
              </a:rPr>
              <a:t>X Box </a:t>
            </a:r>
            <a:r>
              <a:rPr lang="en-GB" sz="1600" dirty="0" smtClean="0">
                <a:solidFill>
                  <a:srgbClr val="000000"/>
                </a:solidFill>
              </a:rPr>
              <a:t>,with your savings, then you realize you never play with it. You decide to sell it on e-bay. You realize there’s an enormous price range for the used ones. Which price would you settle with?</a:t>
            </a:r>
          </a:p>
          <a:p>
            <a:pPr lvl="0" indent="0" algn="just">
              <a:buNone/>
            </a:pPr>
            <a:endParaRPr lang="en-GB" sz="1600" dirty="0" smtClean="0">
              <a:solidFill>
                <a:srgbClr val="000000"/>
              </a:solidFill>
            </a:endParaRPr>
          </a:p>
          <a:p>
            <a:pPr lvl="0" indent="0" algn="just">
              <a:buNone/>
            </a:pPr>
            <a:r>
              <a:rPr lang="en-GB" sz="1600" b="1" dirty="0" smtClean="0">
                <a:solidFill>
                  <a:srgbClr val="000000"/>
                </a:solidFill>
              </a:rPr>
              <a:t>PRODUCT N3</a:t>
            </a:r>
            <a:r>
              <a:rPr lang="en-GB" sz="1600" dirty="0" smtClean="0">
                <a:solidFill>
                  <a:srgbClr val="000000"/>
                </a:solidFill>
              </a:rPr>
              <a:t>: You found a family </a:t>
            </a:r>
            <a:r>
              <a:rPr lang="en-GB" sz="1600" b="1" dirty="0" smtClean="0">
                <a:solidFill>
                  <a:srgbClr val="FF0000"/>
                </a:solidFill>
              </a:rPr>
              <a:t>heirloom</a:t>
            </a:r>
            <a:r>
              <a:rPr lang="en-GB" sz="1600" dirty="0" smtClean="0">
                <a:solidFill>
                  <a:srgbClr val="000000"/>
                </a:solidFill>
              </a:rPr>
              <a:t> –it’s a statue that represents an old myth -somewhere in your house and nobody wants it, you think it could have a value for someone visiting an antique market. You have no idea of the price /value because you didn’t find anything similar on the web. You go to a Sunday antique market to sell it.</a:t>
            </a:r>
          </a:p>
          <a:p>
            <a:pPr lvl="0" indent="0" algn="just">
              <a:buNone/>
            </a:pPr>
            <a:endParaRPr lang="en-GB" sz="1600" b="1" dirty="0" smtClean="0">
              <a:solidFill>
                <a:srgbClr val="FF0000"/>
              </a:solidFill>
            </a:endParaRPr>
          </a:p>
          <a:p>
            <a:pPr lvl="0" indent="0" algn="just">
              <a:buNone/>
            </a:pPr>
            <a:r>
              <a:rPr lang="en-GB" sz="1600" b="1" dirty="0" smtClean="0">
                <a:solidFill>
                  <a:srgbClr val="FF0000"/>
                </a:solidFill>
              </a:rPr>
              <a:t>What is the logic you would follow to set the right price?</a:t>
            </a:r>
            <a:endParaRPr lang="en-GB"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41784"/>
            <a:ext cx="8229600" cy="1143000"/>
          </a:xfrm>
        </p:spPr>
        <p:txBody>
          <a:bodyPr>
            <a:noAutofit/>
          </a:bodyPr>
          <a:lstStyle/>
          <a:p>
            <a:r>
              <a:rPr lang="it-IT" sz="3600" b="1" dirty="0" smtClean="0"/>
              <a:t>	</a:t>
            </a:r>
            <a:r>
              <a:rPr lang="en-GB" sz="3600" dirty="0" smtClean="0"/>
              <a:t/>
            </a:r>
            <a:br>
              <a:rPr lang="en-GB" sz="3600" dirty="0" smtClean="0"/>
            </a:br>
            <a:r>
              <a:rPr lang="en-GB" sz="3600" dirty="0" smtClean="0"/>
              <a:t>	</a:t>
            </a:r>
            <a:r>
              <a:rPr lang="en-GB" sz="3600" b="1" dirty="0" smtClean="0"/>
              <a:t>Pricing approaches and strategies</a:t>
            </a:r>
            <a:r>
              <a:rPr lang="en-GB" sz="3600" dirty="0" smtClean="0"/>
              <a:t/>
            </a:r>
            <a:br>
              <a:rPr lang="en-GB" sz="3600" dirty="0" smtClean="0"/>
            </a:br>
            <a:endParaRPr lang="en-GB" sz="3600" dirty="0"/>
          </a:p>
        </p:txBody>
      </p:sp>
      <p:sp>
        <p:nvSpPr>
          <p:cNvPr id="3" name="Segnaposto contenuto 2"/>
          <p:cNvSpPr>
            <a:spLocks noGrp="1"/>
          </p:cNvSpPr>
          <p:nvPr>
            <p:ph idx="1"/>
          </p:nvPr>
        </p:nvSpPr>
        <p:spPr/>
        <p:txBody>
          <a:bodyPr>
            <a:noAutofit/>
          </a:bodyPr>
          <a:lstStyle/>
          <a:p>
            <a:pPr>
              <a:buNone/>
            </a:pPr>
            <a:r>
              <a:rPr lang="it-IT" sz="1600" b="1" dirty="0" smtClean="0"/>
              <a:t>	</a:t>
            </a:r>
            <a:endParaRPr lang="en-GB" sz="1600" dirty="0" smtClean="0"/>
          </a:p>
          <a:p>
            <a:pPr indent="0" algn="just">
              <a:buNone/>
            </a:pPr>
            <a:r>
              <a:rPr lang="en-GB" sz="1600" b="1" dirty="0" smtClean="0">
                <a:solidFill>
                  <a:srgbClr val="008000"/>
                </a:solidFill>
              </a:rPr>
              <a:t>1.Competitor</a:t>
            </a:r>
            <a:r>
              <a:rPr lang="en-GB" sz="1600" b="1" dirty="0">
                <a:solidFill>
                  <a:srgbClr val="008000"/>
                </a:solidFill>
              </a:rPr>
              <a:t>-based pricing</a:t>
            </a:r>
            <a:r>
              <a:rPr lang="en-GB" sz="1600" dirty="0"/>
              <a:t>: Most firms in a competitive market do not have sufficient power to be able to set prices above their competitors. They tend to </a:t>
            </a:r>
            <a:r>
              <a:rPr lang="en-GB" sz="1600" b="1" dirty="0"/>
              <a:t>set a price that is in line with the prices charged by </a:t>
            </a:r>
            <a:r>
              <a:rPr lang="en-GB" sz="1600" b="1" dirty="0" smtClean="0"/>
              <a:t>direct </a:t>
            </a:r>
            <a:r>
              <a:rPr lang="en-GB" sz="1600" b="1" dirty="0"/>
              <a:t>competitors.</a:t>
            </a:r>
            <a:endParaRPr lang="en-GB" sz="1600" dirty="0"/>
          </a:p>
          <a:p>
            <a:pPr indent="0" algn="just">
              <a:buNone/>
            </a:pPr>
            <a:endParaRPr lang="en-GB" sz="1600" b="1" dirty="0" smtClean="0">
              <a:solidFill>
                <a:srgbClr val="008000"/>
              </a:solidFill>
            </a:endParaRPr>
          </a:p>
          <a:p>
            <a:pPr indent="0" algn="just">
              <a:buNone/>
            </a:pPr>
            <a:r>
              <a:rPr lang="en-GB" sz="1600" b="1" dirty="0" smtClean="0">
                <a:solidFill>
                  <a:srgbClr val="008000"/>
                </a:solidFill>
              </a:rPr>
              <a:t>2.Cost-based pricing</a:t>
            </a:r>
            <a:r>
              <a:rPr lang="en-GB" sz="1600" dirty="0" smtClean="0"/>
              <a:t>: This </a:t>
            </a:r>
            <a:r>
              <a:rPr lang="en-GB" sz="1600" dirty="0"/>
              <a:t>involves setting a price by adding a fixed amount or percentage to the cost of making or buying the product.  In some ways this is quite an old-fashioned and somewhat discredited pricing strategy, although it is still widely used. </a:t>
            </a:r>
          </a:p>
          <a:p>
            <a:pPr indent="0" algn="just">
              <a:buNone/>
            </a:pPr>
            <a:r>
              <a:rPr lang="it-IT" sz="1600" dirty="0"/>
              <a:t> </a:t>
            </a:r>
            <a:endParaRPr lang="en-GB" sz="1600" dirty="0" smtClean="0"/>
          </a:p>
          <a:p>
            <a:pPr indent="0" algn="just">
              <a:buNone/>
            </a:pPr>
            <a:r>
              <a:rPr lang="en-GB" sz="1600" b="1" dirty="0" smtClean="0">
                <a:solidFill>
                  <a:srgbClr val="008000"/>
                </a:solidFill>
              </a:rPr>
              <a:t>3.Customer-based pricing</a:t>
            </a:r>
            <a:r>
              <a:rPr lang="en-GB" sz="1600" dirty="0" smtClean="0"/>
              <a:t>: where prices are determined by what a firm believes customers will be prepared to pay. </a:t>
            </a:r>
            <a:r>
              <a:rPr lang="en-GB" sz="1600" b="1" dirty="0"/>
              <a:t> </a:t>
            </a:r>
            <a:endParaRPr lang="en-GB" sz="1600" b="1" dirty="0" smtClean="0"/>
          </a:p>
          <a:p>
            <a:pPr indent="0" algn="just">
              <a:buNone/>
            </a:pPr>
            <a:endParaRPr lang="en-GB" sz="1600" dirty="0" smtClean="0"/>
          </a:p>
          <a:p>
            <a:pPr indent="0" algn="just">
              <a:buNone/>
            </a:pPr>
            <a:r>
              <a:rPr lang="en-GB" sz="1600" dirty="0" smtClean="0"/>
              <a:t>However, </a:t>
            </a:r>
            <a:r>
              <a:rPr lang="en-GB" sz="1600" b="1" dirty="0" smtClean="0">
                <a:solidFill>
                  <a:srgbClr val="008000"/>
                </a:solidFill>
              </a:rPr>
              <a:t>there are many other factors that need to be taken into consideration such as state of the economy, state of the market, legislation, company’s objectives </a:t>
            </a:r>
            <a:r>
              <a:rPr lang="en-GB" sz="1600" dirty="0" smtClean="0"/>
              <a:t>(</a:t>
            </a:r>
            <a:r>
              <a:rPr lang="en-GB" sz="1600" dirty="0" err="1" smtClean="0"/>
              <a:t>eg</a:t>
            </a:r>
            <a:r>
              <a:rPr lang="en-GB" sz="1600" dirty="0" smtClean="0"/>
              <a:t> promotional prices…), </a:t>
            </a:r>
            <a:r>
              <a:rPr lang="en-GB" sz="1600" b="1" dirty="0" smtClean="0">
                <a:solidFill>
                  <a:srgbClr val="008000"/>
                </a:solidFill>
              </a:rPr>
              <a:t>the other elements of the marketing mix, the life cycle of the product, the psychological state of mind of the buyer…….</a:t>
            </a:r>
          </a:p>
          <a:p>
            <a:pPr indent="0" algn="just">
              <a:buNone/>
            </a:pPr>
            <a:r>
              <a:rPr lang="en-GB" sz="1600" b="1" dirty="0" smtClean="0">
                <a:solidFill>
                  <a:srgbClr val="FF0000"/>
                </a:solidFill>
              </a:rPr>
              <a:t>Can you provide an example for each situation?.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b="1" dirty="0" smtClean="0"/>
              <a:t>	</a:t>
            </a:r>
            <a:r>
              <a:rPr lang="en-GB" sz="3600" dirty="0" smtClean="0"/>
              <a:t/>
            </a:r>
            <a:br>
              <a:rPr lang="en-GB" sz="3600" dirty="0" smtClean="0"/>
            </a:br>
            <a:r>
              <a:rPr lang="en-GB" sz="3600" dirty="0" smtClean="0"/>
              <a:t>	</a:t>
            </a:r>
            <a:r>
              <a:rPr lang="en-GB" sz="3600" b="1" dirty="0" smtClean="0"/>
              <a:t>Loss leaders</a:t>
            </a:r>
            <a:endParaRPr lang="en-GB" sz="3600" b="1" dirty="0"/>
          </a:p>
        </p:txBody>
      </p:sp>
      <p:sp>
        <p:nvSpPr>
          <p:cNvPr id="3" name="Segnaposto contenuto 2"/>
          <p:cNvSpPr>
            <a:spLocks noGrp="1"/>
          </p:cNvSpPr>
          <p:nvPr>
            <p:ph idx="1"/>
          </p:nvPr>
        </p:nvSpPr>
        <p:spPr/>
        <p:txBody>
          <a:bodyPr>
            <a:normAutofit/>
          </a:bodyPr>
          <a:lstStyle/>
          <a:p>
            <a:pPr indent="0" algn="just">
              <a:buNone/>
            </a:pPr>
            <a:r>
              <a:rPr lang="en-GB" sz="1600" dirty="0" smtClean="0"/>
              <a:t>The use of loss leaders is a method of sales promotion.  </a:t>
            </a:r>
            <a:r>
              <a:rPr lang="en-GB" sz="1600" b="1" dirty="0" smtClean="0"/>
              <a:t>A loss leader is a product priced below cost-price in order to attract consumers into a shop or online store</a:t>
            </a:r>
            <a:r>
              <a:rPr lang="en-GB" sz="1600" dirty="0" smtClean="0"/>
              <a:t>. </a:t>
            </a:r>
            <a:r>
              <a:rPr lang="en-GB" sz="1600" dirty="0" smtClean="0">
                <a:solidFill>
                  <a:srgbClr val="008000"/>
                </a:solidFill>
              </a:rPr>
              <a:t>The purpose of making a product a loss leader is </a:t>
            </a:r>
            <a:r>
              <a:rPr lang="en-GB" sz="1600" b="1" dirty="0" smtClean="0">
                <a:solidFill>
                  <a:srgbClr val="008000"/>
                </a:solidFill>
              </a:rPr>
              <a:t>to encourage customers to make further purchases of profitable goods while they are in the shop</a:t>
            </a:r>
            <a:r>
              <a:rPr lang="en-GB" sz="1600" dirty="0" smtClean="0">
                <a:solidFill>
                  <a:srgbClr val="008000"/>
                </a:solidFill>
              </a:rPr>
              <a:t>. </a:t>
            </a:r>
          </a:p>
          <a:p>
            <a:pPr indent="0" algn="just">
              <a:buNone/>
            </a:pPr>
            <a:r>
              <a:rPr lang="en-GB" sz="1600" b="1" dirty="0" smtClean="0"/>
              <a:t>Customers will soon get used to the tactic, so it makes sense to often change the loss leader</a:t>
            </a:r>
            <a:r>
              <a:rPr lang="en-GB" sz="1600" dirty="0" smtClean="0"/>
              <a:t>.</a:t>
            </a:r>
            <a:r>
              <a:rPr lang="en-US" sz="1600" dirty="0" smtClean="0"/>
              <a:t> </a:t>
            </a:r>
          </a:p>
          <a:p>
            <a:pPr indent="0" algn="just">
              <a:buNone/>
            </a:pPr>
            <a:r>
              <a:rPr lang="en-US" sz="1600" b="1" dirty="0" smtClean="0">
                <a:solidFill>
                  <a:srgbClr val="FF0000"/>
                </a:solidFill>
              </a:rPr>
              <a:t>What are typical loss leaders in the supermarkets? Why?</a:t>
            </a:r>
            <a:endParaRPr lang="en-US" sz="1600" b="1"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b="1" dirty="0" smtClean="0"/>
              <a:t>	</a:t>
            </a:r>
            <a:r>
              <a:rPr lang="en-GB" sz="3600" dirty="0" smtClean="0"/>
              <a:t/>
            </a:r>
            <a:br>
              <a:rPr lang="en-GB" sz="3600" dirty="0" smtClean="0"/>
            </a:br>
            <a:r>
              <a:rPr lang="en-GB" sz="3600" dirty="0" smtClean="0"/>
              <a:t>	</a:t>
            </a:r>
            <a:br>
              <a:rPr lang="en-GB" sz="3600" dirty="0" smtClean="0"/>
            </a:br>
            <a:r>
              <a:rPr lang="en-GB" sz="3600" b="1" dirty="0" smtClean="0"/>
              <a:t>Psychological pricing</a:t>
            </a:r>
            <a:br>
              <a:rPr lang="en-GB" sz="3600" b="1" dirty="0" smtClean="0"/>
            </a:br>
            <a:r>
              <a:rPr lang="en-GB" sz="3600" b="1" dirty="0" smtClean="0"/>
              <a:t/>
            </a:r>
            <a:br>
              <a:rPr lang="en-GB" sz="3600" b="1" dirty="0" smtClean="0"/>
            </a:br>
            <a:endParaRPr lang="en-GB" sz="3600" b="1" dirty="0"/>
          </a:p>
        </p:txBody>
      </p:sp>
      <p:sp>
        <p:nvSpPr>
          <p:cNvPr id="3" name="Segnaposto contenuto 2"/>
          <p:cNvSpPr>
            <a:spLocks noGrp="1"/>
          </p:cNvSpPr>
          <p:nvPr>
            <p:ph idx="1"/>
          </p:nvPr>
        </p:nvSpPr>
        <p:spPr/>
        <p:txBody>
          <a:bodyPr>
            <a:normAutofit/>
          </a:bodyPr>
          <a:lstStyle/>
          <a:p>
            <a:pPr indent="0" algn="just">
              <a:buNone/>
            </a:pPr>
            <a:r>
              <a:rPr lang="en-GB" sz="1600" b="1" dirty="0" smtClean="0"/>
              <a:t>Sometimes prices are set at what seem to be unusual price points</a:t>
            </a:r>
            <a:r>
              <a:rPr lang="en-GB" sz="1600" dirty="0" smtClean="0"/>
              <a:t>.  They will buy something for £9.99, but think that £10 is a little too much. </a:t>
            </a:r>
          </a:p>
          <a:p>
            <a:pPr indent="0" algn="just">
              <a:buNone/>
            </a:pPr>
            <a:r>
              <a:rPr lang="en-GB" sz="1600" b="1" dirty="0" smtClean="0">
                <a:solidFill>
                  <a:srgbClr val="FF0000"/>
                </a:solidFill>
              </a:rPr>
              <a:t>The aim of psychological pricing is to make the customer believe the product is cheaper than it really is</a:t>
            </a:r>
            <a:r>
              <a:rPr lang="en-GB" sz="1600" dirty="0" smtClean="0"/>
              <a:t>. </a:t>
            </a:r>
          </a:p>
          <a:p>
            <a:pPr indent="0" algn="just">
              <a:buNone/>
            </a:pPr>
            <a:r>
              <a:rPr lang="en-GB" sz="1600" dirty="0" smtClean="0"/>
              <a:t>It all started in the USA…</a:t>
            </a:r>
          </a:p>
          <a:p>
            <a:pPr indent="0" algn="just">
              <a:buNone/>
            </a:pPr>
            <a:endParaRPr lang="en-GB" sz="1600" dirty="0" smtClean="0"/>
          </a:p>
          <a:p>
            <a:pPr indent="0" algn="just">
              <a:buNone/>
            </a:pPr>
            <a:endParaRPr lang="en-GB" sz="1600" dirty="0" smtClean="0"/>
          </a:p>
          <a:p>
            <a:pPr>
              <a:buNone/>
            </a:pPr>
            <a:r>
              <a:rPr lang="en-US" sz="1600" dirty="0" smtClean="0"/>
              <a:t> </a:t>
            </a:r>
            <a:endParaRPr lang="en-US"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b="1" dirty="0" smtClean="0"/>
              <a:t>	</a:t>
            </a:r>
            <a:r>
              <a:rPr lang="en-GB" sz="3600" dirty="0" smtClean="0"/>
              <a:t/>
            </a:r>
            <a:br>
              <a:rPr lang="en-GB" sz="3600" dirty="0" smtClean="0"/>
            </a:br>
            <a:r>
              <a:rPr lang="en-GB" sz="3600" dirty="0" smtClean="0"/>
              <a:t>	</a:t>
            </a:r>
            <a:r>
              <a:rPr lang="en-GB" sz="3600" b="1" dirty="0" smtClean="0"/>
              <a:t>Our job</a:t>
            </a:r>
            <a:br>
              <a:rPr lang="en-GB" sz="3600" b="1" dirty="0" smtClean="0"/>
            </a:br>
            <a:endParaRPr lang="en-GB" sz="3600" b="1" dirty="0"/>
          </a:p>
        </p:txBody>
      </p:sp>
      <p:sp>
        <p:nvSpPr>
          <p:cNvPr id="3" name="Segnaposto contenuto 2"/>
          <p:cNvSpPr>
            <a:spLocks noGrp="1"/>
          </p:cNvSpPr>
          <p:nvPr>
            <p:ph idx="1"/>
          </p:nvPr>
        </p:nvSpPr>
        <p:spPr/>
        <p:txBody>
          <a:bodyPr>
            <a:normAutofit/>
          </a:bodyPr>
          <a:lstStyle/>
          <a:p>
            <a:pPr indent="0" algn="just">
              <a:buNone/>
            </a:pPr>
            <a:r>
              <a:rPr lang="en-GB" sz="1600" b="1" dirty="0" smtClean="0">
                <a:solidFill>
                  <a:srgbClr val="FF0000"/>
                </a:solidFill>
              </a:rPr>
              <a:t>Think of having to set a price for some different items of a retailer brand (</a:t>
            </a:r>
            <a:r>
              <a:rPr lang="en-GB" sz="1600" b="1" dirty="0" err="1" smtClean="0">
                <a:solidFill>
                  <a:srgbClr val="FF0000"/>
                </a:solidFill>
              </a:rPr>
              <a:t>e.g</a:t>
            </a:r>
            <a:r>
              <a:rPr lang="en-GB" sz="1600" b="1" dirty="0" smtClean="0">
                <a:solidFill>
                  <a:srgbClr val="FF0000"/>
                </a:solidFill>
              </a:rPr>
              <a:t> coop), you must give them  a price and you decide to follow different techniques of price setting for: Adapters,  </a:t>
            </a:r>
            <a:r>
              <a:rPr lang="en-GB" sz="1600" b="1" dirty="0" err="1" smtClean="0">
                <a:solidFill>
                  <a:srgbClr val="FF0000"/>
                </a:solidFill>
              </a:rPr>
              <a:t>Panettone</a:t>
            </a:r>
            <a:r>
              <a:rPr lang="en-GB" sz="1600" b="1" dirty="0" smtClean="0">
                <a:solidFill>
                  <a:srgbClr val="FF0000"/>
                </a:solidFill>
              </a:rPr>
              <a:t> , High Quality Extra Virgin Oil, Coop Milk, Fresh Flowers, Toys .   </a:t>
            </a:r>
          </a:p>
          <a:p>
            <a:pPr indent="0" algn="just">
              <a:buNone/>
            </a:pPr>
            <a:endParaRPr lang="en-GB" sz="1600" b="1" dirty="0" smtClean="0"/>
          </a:p>
          <a:p>
            <a:pPr indent="0" algn="just">
              <a:buNone/>
            </a:pPr>
            <a:r>
              <a:rPr lang="en-GB" sz="1600" b="1" dirty="0" smtClean="0">
                <a:solidFill>
                  <a:srgbClr val="FF0000"/>
                </a:solidFill>
              </a:rPr>
              <a:t>Cost based </a:t>
            </a:r>
          </a:p>
          <a:p>
            <a:pPr indent="0" algn="just">
              <a:buNone/>
            </a:pPr>
            <a:r>
              <a:rPr lang="en-GB" sz="1600" b="1" dirty="0" smtClean="0">
                <a:solidFill>
                  <a:srgbClr val="FF0000"/>
                </a:solidFill>
              </a:rPr>
              <a:t>Customer based </a:t>
            </a:r>
          </a:p>
          <a:p>
            <a:pPr indent="0" algn="just">
              <a:buNone/>
            </a:pPr>
            <a:r>
              <a:rPr lang="en-GB" sz="1600" b="1" dirty="0" smtClean="0">
                <a:solidFill>
                  <a:srgbClr val="FF0000"/>
                </a:solidFill>
              </a:rPr>
              <a:t>Competition based </a:t>
            </a:r>
          </a:p>
          <a:p>
            <a:pPr indent="0" algn="just">
              <a:buNone/>
            </a:pPr>
            <a:r>
              <a:rPr lang="en-GB" sz="1600" b="1" dirty="0" smtClean="0">
                <a:solidFill>
                  <a:srgbClr val="FF0000"/>
                </a:solidFill>
              </a:rPr>
              <a:t>Loss Leader </a:t>
            </a:r>
          </a:p>
          <a:p>
            <a:pPr indent="0" algn="just">
              <a:buNone/>
            </a:pPr>
            <a:r>
              <a:rPr lang="en-GB" sz="1600" b="1" dirty="0" smtClean="0">
                <a:solidFill>
                  <a:srgbClr val="FF0000"/>
                </a:solidFill>
              </a:rPr>
              <a:t>Psychological price</a:t>
            </a:r>
          </a:p>
          <a:p>
            <a:pPr indent="0" algn="just">
              <a:buNone/>
            </a:pPr>
            <a:endParaRPr lang="en-GB" sz="1600" b="1" dirty="0" smtClean="0">
              <a:solidFill>
                <a:srgbClr val="FF0000"/>
              </a:solidFill>
            </a:endParaRPr>
          </a:p>
          <a:p>
            <a:pPr indent="0" algn="just">
              <a:buNone/>
            </a:pPr>
            <a:r>
              <a:rPr lang="en-GB" sz="1600" b="1" dirty="0" smtClean="0">
                <a:solidFill>
                  <a:srgbClr val="FF0000"/>
                </a:solidFill>
              </a:rPr>
              <a:t>In order to complete your task you must be thinking of the nature of the product, the competition and what normally applies better to it.</a:t>
            </a:r>
            <a:endParaRPr lang="en-GB" sz="1600" dirty="0" smtClean="0">
              <a:solidFill>
                <a:srgbClr val="FF0000"/>
              </a:solidFill>
            </a:endParaRPr>
          </a:p>
          <a:p>
            <a:pPr>
              <a:buNone/>
            </a:pPr>
            <a:r>
              <a:rPr lang="en-US" sz="1600" dirty="0" smtClean="0"/>
              <a:t> </a:t>
            </a:r>
            <a:endParaRPr lang="en-US"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Autofit/>
          </a:bodyPr>
          <a:lstStyle/>
          <a:p>
            <a:pPr marL="0" indent="0" algn="just">
              <a:lnSpc>
                <a:spcPct val="120000"/>
              </a:lnSpc>
              <a:buNone/>
            </a:pPr>
            <a:r>
              <a:rPr lang="en-GB" sz="8800" dirty="0" smtClean="0">
                <a:solidFill>
                  <a:srgbClr val="FF0000"/>
                </a:solidFill>
              </a:rPr>
              <a:t>3. P</a:t>
            </a:r>
            <a:r>
              <a:rPr lang="en-GB" sz="8800" dirty="0" smtClean="0"/>
              <a:t>lace</a:t>
            </a:r>
            <a:endParaRPr lang="en-GB" sz="8800" b="1" dirty="0" smtClean="0"/>
          </a:p>
          <a:p>
            <a:pPr marL="0" indent="0" algn="just">
              <a:buNone/>
            </a:pPr>
            <a:endParaRPr lang="en-GB" sz="1600" b="1" dirty="0" smtClean="0">
              <a:solidFill>
                <a:srgbClr val="FF0000"/>
              </a:solidFill>
            </a:endParaRPr>
          </a:p>
          <a:p>
            <a:pPr marL="0" indent="0" algn="just">
              <a:buNone/>
            </a:pPr>
            <a:endParaRPr lang="en-GB" sz="1600" dirty="0" smtClean="0"/>
          </a:p>
        </p:txBody>
      </p:sp>
    </p:spTree>
    <p:extLst>
      <p:ext uri="{BB962C8B-B14F-4D97-AF65-F5344CB8AC3E}">
        <p14:creationId xmlns="" xmlns:p14="http://schemas.microsoft.com/office/powerpoint/2010/main" val="233413583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634</TotalTime>
  <Words>1484</Words>
  <Application>Microsoft Office PowerPoint</Application>
  <PresentationFormat>Presentazione su schermo (4:3)</PresentationFormat>
  <Paragraphs>209</Paragraphs>
  <Slides>25</Slides>
  <Notes>0</Notes>
  <HiddenSlides>0</HiddenSlides>
  <MMClips>0</MMClips>
  <ScaleCrop>false</ScaleCrop>
  <HeadingPairs>
    <vt:vector size="4" baseType="variant">
      <vt:variant>
        <vt:lpstr>Tema</vt:lpstr>
      </vt:variant>
      <vt:variant>
        <vt:i4>1</vt:i4>
      </vt:variant>
      <vt:variant>
        <vt:lpstr>Titoli diapositive</vt:lpstr>
      </vt:variant>
      <vt:variant>
        <vt:i4>25</vt:i4>
      </vt:variant>
    </vt:vector>
  </HeadingPairs>
  <TitlesOfParts>
    <vt:vector size="26" baseType="lpstr">
      <vt:lpstr>Tema di Office</vt:lpstr>
      <vt:lpstr>Module 2</vt:lpstr>
      <vt:lpstr>Diapositiva 2</vt:lpstr>
      <vt:lpstr>  What is price &amp; pricing? </vt:lpstr>
      <vt:lpstr>  The logic of pricing </vt:lpstr>
      <vt:lpstr>   Pricing approaches and strategies </vt:lpstr>
      <vt:lpstr>   Loss leaders</vt:lpstr>
      <vt:lpstr>    Psychological pricing  </vt:lpstr>
      <vt:lpstr>   Our job </vt:lpstr>
      <vt:lpstr>Diapositiva 9</vt:lpstr>
      <vt:lpstr>  The role of a Distribution Channel</vt:lpstr>
      <vt:lpstr>  The role of a Distribution Channel</vt:lpstr>
      <vt:lpstr> Distribution Channels</vt:lpstr>
      <vt:lpstr>   Which is the “best choice”?</vt:lpstr>
      <vt:lpstr>   </vt:lpstr>
      <vt:lpstr>   </vt:lpstr>
      <vt:lpstr>   </vt:lpstr>
      <vt:lpstr>   </vt:lpstr>
      <vt:lpstr>   </vt:lpstr>
      <vt:lpstr>   </vt:lpstr>
      <vt:lpstr>Diapositiva 20</vt:lpstr>
      <vt:lpstr>   </vt:lpstr>
      <vt:lpstr>   </vt:lpstr>
      <vt:lpstr>   </vt:lpstr>
      <vt:lpstr>   </vt:lpstr>
      <vt:lpstr>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CLIL MARZO</dc:title>
  <dc:creator>anna</dc:creator>
  <cp:lastModifiedBy>%username%</cp:lastModifiedBy>
  <cp:revision>82</cp:revision>
  <dcterms:created xsi:type="dcterms:W3CDTF">2013-03-19T16:51:55Z</dcterms:created>
  <dcterms:modified xsi:type="dcterms:W3CDTF">2014-03-05T06:53:59Z</dcterms:modified>
</cp:coreProperties>
</file>