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4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358" r:id="rId12"/>
    <p:sldId id="359" r:id="rId13"/>
    <p:sldId id="360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350" r:id="rId32"/>
    <p:sldId id="357" r:id="rId33"/>
    <p:sldId id="356" r:id="rId34"/>
    <p:sldId id="325" r:id="rId35"/>
    <p:sldId id="361" r:id="rId36"/>
    <p:sldId id="362" r:id="rId37"/>
    <p:sldId id="363" r:id="rId38"/>
    <p:sldId id="329" r:id="rId39"/>
    <p:sldId id="364" r:id="rId40"/>
    <p:sldId id="365" r:id="rId4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2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it-IT" sz="1400" b="0" strike="noStrike" spc="-1">
                <a:solidFill>
                  <a:srgbClr val="000000"/>
                </a:solidFill>
                <a:latin typeface="Arial"/>
              </a:rPr>
              <a:t>Fai clic per spostare la diapositiva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2000" b="0" strike="noStrike" spc="-1">
                <a:latin typeface="Arial"/>
              </a:rPr>
              <a:t>Fai clic per modificare il formato delle note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1400" b="0" strike="noStrike" spc="-1">
                <a:latin typeface="Times New Roman"/>
              </a:rPr>
              <a:t>&lt;intestazione&gt;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it-IT" sz="1400" b="0" strike="noStrike" spc="-1">
                <a:latin typeface="Times New Roman"/>
              </a:rPr>
              <a:t>&lt;data/ora&gt;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it-IT" sz="1400" b="0" strike="noStrike" spc="-1">
                <a:latin typeface="Times New Roman"/>
              </a:rPr>
              <a:t>&lt;piè di pagina&gt;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41A16F07-6F41-4E91-80A8-A5407D0ABFE7}" type="slidenum">
              <a:rPr lang="it-IT" sz="1400" b="0" strike="noStrike" spc="-1">
                <a:latin typeface="Times New Roman"/>
              </a:rPr>
              <a:t>‹N›</a:t>
            </a:fld>
            <a:endParaRPr lang="it-IT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8410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Segnaposto not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62468" name="Segnaposto numero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5BC590F-C789-4090-9422-07495EA08758}" type="slidenum">
              <a:rPr lang="it-IT" altLang="it-IT" sz="1200" smtClean="0"/>
              <a:pPr/>
              <a:t>9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3667979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EFACB61D-2E59-4228-A5CD-C0429C197A10}" type="slidenum">
              <a:rPr lang="it-IT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‹N›</a:t>
            </a:fld>
            <a:endParaRPr lang="it-IT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it-IT" sz="1400" b="0" strike="noStrike" spc="-1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400" b="0" strike="noStrike" spc="-1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400" b="0" strike="noStrike" spc="-1">
                <a:solidFill>
                  <a:srgbClr val="000000"/>
                </a:solidFill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400" b="0" strike="noStrike" spc="-1">
                <a:solidFill>
                  <a:srgbClr val="000000"/>
                </a:solidFill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400" b="0" strike="noStrike" spc="-1">
                <a:solidFill>
                  <a:srgbClr val="000000"/>
                </a:solidFill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lstStyle/>
          <a:p>
            <a:r>
              <a:rPr lang="it-IT" sz="6000" b="0" strike="noStrike" spc="-1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774F0CF-B184-4559-A331-D49115045942}" type="slidenum">
              <a:rPr lang="it-IT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‹N›</a:t>
            </a:fld>
            <a:endParaRPr lang="it-IT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400" b="0" strike="noStrike" spc="-1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400" b="0" strike="noStrike" spc="-1">
                <a:solidFill>
                  <a:srgbClr val="000000"/>
                </a:solidFill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400" b="0" strike="noStrike" spc="-1">
                <a:solidFill>
                  <a:srgbClr val="000000"/>
                </a:solidFill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400" b="0" strike="noStrike" spc="-1">
                <a:solidFill>
                  <a:srgbClr val="000000"/>
                </a:solidFill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r>
              <a:rPr lang="it-IT" sz="4400" b="0" strike="noStrike" spc="-1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solidFill>
                  <a:srgbClr val="000000"/>
                </a:solidFill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rgbClr val="000000"/>
                </a:solidFill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solidFill>
                  <a:srgbClr val="000000"/>
                </a:solidFill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rgbClr val="000000"/>
                </a:solidFill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rgbClr val="000000"/>
                </a:solidFill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rgbClr val="000000"/>
                </a:solidFill>
                <a:latin typeface="Arial"/>
              </a:rPr>
              <a:t>Settimo livello struttura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9455DE-6CBF-4C73-93AA-B03CCF241981}" type="slidenum">
              <a:rPr lang="it-IT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‹N›</a:t>
            </a:fld>
            <a:endParaRPr lang="it-IT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iscrizioni.istruzione.it/" TargetMode="Externa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emelloni.gov.it/" TargetMode="External"/><Relationship Id="rId2" Type="http://schemas.openxmlformats.org/officeDocument/2006/relationships/hyperlink" Target="http://www.iscrizioni.istruzione.it/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2444760" y="1694160"/>
            <a:ext cx="88646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2320">
            <a:solidFill>
              <a:srgbClr val="49488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2"/>
          <p:cNvSpPr/>
          <p:nvPr/>
        </p:nvSpPr>
        <p:spPr>
          <a:xfrm>
            <a:off x="8307360" y="1757880"/>
            <a:ext cx="425592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60840" rIns="122040" bIns="60840"/>
          <a:lstStyle/>
          <a:p>
            <a:pPr>
              <a:lnSpc>
                <a:spcPct val="100000"/>
              </a:lnSpc>
            </a:pPr>
            <a:r>
              <a:rPr lang="it-IT" sz="3200" b="0" strike="noStrike" spc="-1">
                <a:solidFill>
                  <a:srgbClr val="437BC3"/>
                </a:solidFill>
                <a:latin typeface="Verdana"/>
                <a:ea typeface="Verdana"/>
              </a:rPr>
              <a:t>BENVENUTI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3200" b="0" strike="noStrike" spc="-1">
                <a:solidFill>
                  <a:srgbClr val="437BC3"/>
                </a:solidFill>
                <a:latin typeface="Verdana"/>
                <a:ea typeface="Verdana"/>
              </a:rPr>
              <a:t>nel nostro </a:t>
            </a:r>
            <a:endParaRPr lang="it-IT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3200" b="0" strike="noStrike" spc="-1">
                <a:solidFill>
                  <a:srgbClr val="437BC3"/>
                </a:solidFill>
                <a:latin typeface="Verdana"/>
                <a:ea typeface="Verdana"/>
              </a:rPr>
              <a:t>Istituto!</a:t>
            </a:r>
            <a:endParaRPr lang="it-IT" sz="3200" b="0" strike="noStrike" spc="-1">
              <a:latin typeface="Arial"/>
            </a:endParaRPr>
          </a:p>
        </p:txBody>
      </p:sp>
      <p:sp>
        <p:nvSpPr>
          <p:cNvPr id="131" name="CustomShape 3"/>
          <p:cNvSpPr/>
          <p:nvPr/>
        </p:nvSpPr>
        <p:spPr>
          <a:xfrm>
            <a:off x="8307360" y="3288240"/>
            <a:ext cx="1756800" cy="33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60840" rIns="122040" bIns="60840"/>
          <a:lstStyle/>
          <a:p>
            <a:pPr>
              <a:lnSpc>
                <a:spcPct val="100000"/>
              </a:lnSpc>
            </a:pPr>
            <a:r>
              <a:rPr lang="it-IT" sz="2140" b="0" strike="noStrike" spc="-1">
                <a:solidFill>
                  <a:srgbClr val="49488B"/>
                </a:solidFill>
                <a:latin typeface="Verdana"/>
                <a:ea typeface="Verdana"/>
              </a:rPr>
              <a:t>ITE Melloni</a:t>
            </a:r>
            <a:endParaRPr lang="it-IT" sz="2140" b="0" strike="noStrike" spc="-1">
              <a:latin typeface="Arial"/>
            </a:endParaRPr>
          </a:p>
        </p:txBody>
      </p:sp>
      <p:pic>
        <p:nvPicPr>
          <p:cNvPr id="132" name="Google Shape;91;p13"/>
          <p:cNvPicPr/>
          <p:nvPr/>
        </p:nvPicPr>
        <p:blipFill>
          <a:blip r:embed="rId2"/>
          <a:stretch/>
        </p:blipFill>
        <p:spPr>
          <a:xfrm>
            <a:off x="2444760" y="1858680"/>
            <a:ext cx="5862240" cy="3910320"/>
          </a:xfrm>
          <a:prstGeom prst="rect">
            <a:avLst/>
          </a:prstGeom>
          <a:ln>
            <a:noFill/>
          </a:ln>
        </p:spPr>
      </p:pic>
      <p:pic>
        <p:nvPicPr>
          <p:cNvPr id="133" name="Google Shape;92;p13"/>
          <p:cNvPicPr/>
          <p:nvPr/>
        </p:nvPicPr>
        <p:blipFill>
          <a:blip r:embed="rId3"/>
          <a:stretch/>
        </p:blipFill>
        <p:spPr>
          <a:xfrm>
            <a:off x="-315360" y="4757760"/>
            <a:ext cx="12569040" cy="2370960"/>
          </a:xfrm>
          <a:prstGeom prst="rect">
            <a:avLst/>
          </a:prstGeom>
          <a:ln>
            <a:noFill/>
          </a:ln>
        </p:spPr>
      </p:pic>
      <p:pic>
        <p:nvPicPr>
          <p:cNvPr id="134" name="Google Shape;93;p13"/>
          <p:cNvPicPr/>
          <p:nvPr/>
        </p:nvPicPr>
        <p:blipFill>
          <a:blip r:embed="rId4"/>
          <a:stretch/>
        </p:blipFill>
        <p:spPr>
          <a:xfrm>
            <a:off x="924120" y="257760"/>
            <a:ext cx="10343520" cy="1348920"/>
          </a:xfrm>
          <a:prstGeom prst="rect">
            <a:avLst/>
          </a:prstGeom>
          <a:ln>
            <a:noFill/>
          </a:ln>
        </p:spPr>
      </p:pic>
      <p:pic>
        <p:nvPicPr>
          <p:cNvPr id="135" name="Google Shape;94;p13"/>
          <p:cNvPicPr/>
          <p:nvPr/>
        </p:nvPicPr>
        <p:blipFill>
          <a:blip r:embed="rId5"/>
          <a:stretch/>
        </p:blipFill>
        <p:spPr>
          <a:xfrm>
            <a:off x="10684080" y="5277240"/>
            <a:ext cx="1014480" cy="760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2590800" y="304800"/>
            <a:ext cx="70469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rgbClr val="7E5C09"/>
                </a:solidFill>
                <a:latin typeface="Arial" panose="020B0604020202020204" pitchFamily="34" charset="0"/>
              </a:rPr>
              <a:t>	</a:t>
            </a:r>
            <a:endParaRPr lang="it-IT" altLang="it-IT" sz="16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2362200" y="1371600"/>
            <a:ext cx="800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600" b="1">
              <a:solidFill>
                <a:srgbClr val="333333"/>
              </a:solidFill>
              <a:latin typeface="Tahoma" panose="020B0604030504040204" pitchFamily="34" charset="0"/>
            </a:endParaRPr>
          </a:p>
        </p:txBody>
      </p:sp>
      <p:sp>
        <p:nvSpPr>
          <p:cNvPr id="63496" name="Rectangle 9"/>
          <p:cNvSpPr>
            <a:spLocks noChangeArrowheads="1"/>
          </p:cNvSpPr>
          <p:nvPr/>
        </p:nvSpPr>
        <p:spPr bwMode="auto">
          <a:xfrm>
            <a:off x="2362200" y="304800"/>
            <a:ext cx="69006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333333"/>
                </a:solidFill>
                <a:latin typeface="Verdana" panose="020B0604030504040204" pitchFamily="34" charset="0"/>
              </a:rPr>
              <a:t>SISTEMI INFORMATIVI AZIENDALI</a:t>
            </a:r>
          </a:p>
        </p:txBody>
      </p:sp>
      <p:pic>
        <p:nvPicPr>
          <p:cNvPr id="63498" name="Immagine 8" descr="Logo con scritta_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150812"/>
            <a:ext cx="14319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269" name="Group 165">
            <a:extLst>
              <a:ext uri="{FF2B5EF4-FFF2-40B4-BE49-F238E27FC236}">
                <a16:creationId xmlns:a16="http://schemas.microsoft.com/office/drawing/2014/main" id="{31077D48-E0B4-4CE9-B13E-4C99744658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277095"/>
              </p:ext>
            </p:extLst>
          </p:nvPr>
        </p:nvGraphicFramePr>
        <p:xfrm>
          <a:off x="667510" y="674133"/>
          <a:ext cx="9802369" cy="6099738"/>
        </p:xfrm>
        <a:graphic>
          <a:graphicData uri="http://schemas.openxmlformats.org/drawingml/2006/table">
            <a:tbl>
              <a:tblPr/>
              <a:tblGrid>
                <a:gridCol w="6716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3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3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12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33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5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391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750"/>
                        </a:lnSpc>
                        <a:spcBef>
                          <a:spcPts val="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anose="020B0604020202020204" pitchFamily="34" charset="0"/>
                        </a:rPr>
                        <a:t>DISCIPLINE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anose="020B0604020202020204" pitchFamily="34" charset="0"/>
                        </a:rPr>
                        <a:t>Ore settimanali di insegnamento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  1°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0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  biennio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2°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0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biennio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5°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0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anno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930">
                <a:tc gridSpan="6"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anose="020B0604020202020204" pitchFamily="34" charset="0"/>
                        </a:rPr>
                        <a:t>AREA COMUNE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D6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900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anose="020B0604020202020204" pitchFamily="34" charset="0"/>
                        </a:rPr>
                        <a:t>Lingua e Letteratura Italiana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900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anose="020B0604020202020204" pitchFamily="34" charset="0"/>
                        </a:rPr>
                        <a:t>Lingua inglese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900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anose="020B0604020202020204" pitchFamily="34" charset="0"/>
                        </a:rPr>
                        <a:t>Storia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791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anose="020B0604020202020204" pitchFamily="34" charset="0"/>
                        </a:rPr>
                        <a:t>Matematica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900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anose="020B0604020202020204" pitchFamily="34" charset="0"/>
                        </a:rPr>
                        <a:t>Diritto ed Economia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333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900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anose="020B0604020202020204" pitchFamily="34" charset="0"/>
                        </a:rPr>
                        <a:t>Scienze integrate(Scienze della Terra e Biologia)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333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900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anose="020B0604020202020204" pitchFamily="34" charset="0"/>
                        </a:rPr>
                        <a:t>Scienze Motorie e Sportive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791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anose="020B0604020202020204" pitchFamily="34" charset="0"/>
                        </a:rPr>
                        <a:t>Religione/Attività alternative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791">
                <a:tc gridSpan="6"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anose="020B0604020202020204" pitchFamily="34" charset="0"/>
                        </a:rPr>
                        <a:t>AREA DI INDIRIZZO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D6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791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anose="020B0604020202020204" pitchFamily="34" charset="0"/>
                        </a:rPr>
                        <a:t>Scienze integrate (Fisica)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30175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333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4791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anose="020B0604020202020204" pitchFamily="34" charset="0"/>
                        </a:rPr>
                        <a:t>Scienze integrate (Chimica)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0175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333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2930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anose="020B0604020202020204" pitchFamily="34" charset="0"/>
                        </a:rPr>
                        <a:t>Geografia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333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4791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anose="020B0604020202020204" pitchFamily="34" charset="0"/>
                        </a:rPr>
                        <a:t>Informatica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4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5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5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4791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anose="020B0604020202020204" pitchFamily="34" charset="0"/>
                        </a:rPr>
                        <a:t>Seconda lingua comunitaria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4791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anose="020B0604020202020204" pitchFamily="34" charset="0"/>
                        </a:rPr>
                        <a:t>Economia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anose="020B0604020202020204" pitchFamily="34" charset="0"/>
                        </a:rPr>
                        <a:t>aziendale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4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7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7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4791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anose="020B0604020202020204" pitchFamily="34" charset="0"/>
                        </a:rPr>
                        <a:t>Diritto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0175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30175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9900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anose="020B0604020202020204" pitchFamily="34" charset="0"/>
                        </a:rPr>
                        <a:t>Economia politica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0175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30175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853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70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anose="020B0604020202020204" pitchFamily="34" charset="0"/>
                        </a:rPr>
                        <a:t>TOTALE ORE SETTIMANALI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70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70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70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70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70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92237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anose="020B0604020202020204" pitchFamily="34" charset="0"/>
                        </a:rPr>
                        <a:t>Di cui in compresenza con l’insegnante tecnico pratico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25413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4605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125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2362200" y="1371600"/>
            <a:ext cx="800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600" b="1">
              <a:solidFill>
                <a:srgbClr val="333333"/>
              </a:solidFill>
              <a:latin typeface="Tahoma" panose="020B0604030504040204" pitchFamily="34" charset="0"/>
            </a:endParaRPr>
          </a:p>
        </p:txBody>
      </p:sp>
      <p:sp>
        <p:nvSpPr>
          <p:cNvPr id="64520" name="Rectangle 9"/>
          <p:cNvSpPr>
            <a:spLocks noChangeArrowheads="1"/>
          </p:cNvSpPr>
          <p:nvPr/>
        </p:nvSpPr>
        <p:spPr bwMode="auto">
          <a:xfrm>
            <a:off x="2267712" y="150812"/>
            <a:ext cx="78821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333333"/>
                </a:solidFill>
                <a:latin typeface="Verdana" panose="020B0604030504040204" pitchFamily="34" charset="0"/>
              </a:rPr>
              <a:t>RELAZIONI INTERNAZIONALI PER IL MARKETING</a:t>
            </a:r>
          </a:p>
        </p:txBody>
      </p:sp>
      <p:pic>
        <p:nvPicPr>
          <p:cNvPr id="64522" name="Immagine 8" descr="Logo con scritta_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166" y="150812"/>
            <a:ext cx="14319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8306" name="Group 178">
            <a:extLst>
              <a:ext uri="{FF2B5EF4-FFF2-40B4-BE49-F238E27FC236}">
                <a16:creationId xmlns:a16="http://schemas.microsoft.com/office/drawing/2014/main" id="{DDE894B4-13E7-4754-A8CA-A910532612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474662"/>
              </p:ext>
            </p:extLst>
          </p:nvPr>
        </p:nvGraphicFramePr>
        <p:xfrm>
          <a:off x="905256" y="667505"/>
          <a:ext cx="9164257" cy="6050798"/>
        </p:xfrm>
        <a:graphic>
          <a:graphicData uri="http://schemas.openxmlformats.org/drawingml/2006/table">
            <a:tbl>
              <a:tblPr/>
              <a:tblGrid>
                <a:gridCol w="6268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5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57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61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24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084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9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DISCIPLINE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Ore settimanali di insegnamento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100"/>
                        </a:lnSpc>
                        <a:spcBef>
                          <a:spcPts val="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1°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0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biennio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100"/>
                        </a:lnSpc>
                        <a:spcBef>
                          <a:spcPts val="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2°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0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biennio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100"/>
                        </a:lnSpc>
                        <a:spcBef>
                          <a:spcPts val="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5°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0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anno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734">
                <a:tc gridSpan="6"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AREA COMUNE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D6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890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Lingua e Letteratura Italiana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734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Lingua inglese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734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Storia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734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Matematica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4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734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Diritto ed Economia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333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734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Scienze integrate (Scienze della Terra e Biologia)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333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734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Scienze Motorie e Sportive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8890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Religione/Attività alternative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1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0734">
                <a:tc gridSpan="6"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AREA DI INDIRIZZO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D6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0734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Scienze integrate (Fisica)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30175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333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0734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Scienze integrate (Chimica)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0175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333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0734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Geografia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333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0734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Informatica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333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0734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Seconda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 lingua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comunitaria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8890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Economia aziendale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19063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333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0734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Terza lingua straniera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0175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30175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0734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Economia aziendale e geo-politica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0175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30175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5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5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6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0734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Diritto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0175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30175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50734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Relazioni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internazionali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0175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30175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3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50734">
                <a:tc>
                  <a:txBody>
                    <a:bodyPr/>
                    <a:lstStyle/>
                    <a:p>
                      <a:pPr marL="39688" marR="0" lvl="0" indent="0" algn="l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Tecnologia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delle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comunicazioni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0175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30175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2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lvl="0" indent="0" algn="ctr" defTabSz="914400" rtl="0" eaLnBrk="0" fontAlgn="base" latinLnBrk="0" hangingPunct="0">
                        <a:lnSpc>
                          <a:spcPts val="13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-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Verdana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4000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55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TOTALE ORE SETTIMANALI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55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32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55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32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55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32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55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32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550"/>
                        </a:lnSpc>
                        <a:spcBef>
                          <a:spcPts val="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Verdana" pitchFamily="34" charset="0"/>
                        </a:rPr>
                        <a:t>32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8975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80;p24"/>
          <p:cNvPicPr/>
          <p:nvPr/>
        </p:nvPicPr>
        <p:blipFill>
          <a:blip r:embed="rId2"/>
          <a:stretch/>
        </p:blipFill>
        <p:spPr>
          <a:xfrm>
            <a:off x="10838880" y="318960"/>
            <a:ext cx="1158120" cy="1145880"/>
          </a:xfrm>
          <a:prstGeom prst="rect">
            <a:avLst/>
          </a:prstGeom>
          <a:ln>
            <a:noFill/>
          </a:ln>
        </p:spPr>
      </p:pic>
      <p:pic>
        <p:nvPicPr>
          <p:cNvPr id="178" name="Google Shape;181;p24"/>
          <p:cNvPicPr/>
          <p:nvPr/>
        </p:nvPicPr>
        <p:blipFill>
          <a:blip r:embed="rId3"/>
          <a:stretch/>
        </p:blipFill>
        <p:spPr>
          <a:xfrm>
            <a:off x="-315360" y="4757760"/>
            <a:ext cx="12569040" cy="2370960"/>
          </a:xfrm>
          <a:prstGeom prst="rect">
            <a:avLst/>
          </a:prstGeom>
          <a:ln>
            <a:noFill/>
          </a:ln>
        </p:spPr>
      </p:pic>
      <p:sp>
        <p:nvSpPr>
          <p:cNvPr id="179" name="CustomShape 1"/>
          <p:cNvSpPr/>
          <p:nvPr/>
        </p:nvSpPr>
        <p:spPr>
          <a:xfrm>
            <a:off x="2459520" y="318960"/>
            <a:ext cx="7272720" cy="173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/>
          <a:lstStyle/>
          <a:p>
            <a:pPr algn="ctr">
              <a:lnSpc>
                <a:spcPct val="90000"/>
              </a:lnSpc>
            </a:pPr>
            <a:r>
              <a:rPr lang="it-IT" sz="4000" b="1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L’ Istituto Tecnico Economico</a:t>
            </a:r>
            <a:endParaRPr lang="it-IT" sz="40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it-IT" sz="4000" b="1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Macedonio Melloni</a:t>
            </a:r>
            <a:endParaRPr lang="it-IT" sz="40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it-IT" sz="4000" b="1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Offre:</a:t>
            </a:r>
            <a:endParaRPr lang="it-IT" sz="4000" b="0" strike="noStrike" spc="-1" dirty="0">
              <a:latin typeface="Arial"/>
            </a:endParaRPr>
          </a:p>
        </p:txBody>
      </p:sp>
      <p:sp>
        <p:nvSpPr>
          <p:cNvPr id="180" name="CustomShape 2"/>
          <p:cNvSpPr/>
          <p:nvPr/>
        </p:nvSpPr>
        <p:spPr>
          <a:xfrm>
            <a:off x="-199440" y="2174040"/>
            <a:ext cx="7272720" cy="173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/>
          <a:lstStyle/>
          <a:p>
            <a:pPr algn="ctr">
              <a:lnSpc>
                <a:spcPct val="90000"/>
              </a:lnSpc>
            </a:pPr>
            <a:r>
              <a:rPr lang="it-IT" sz="32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Una formazione </a:t>
            </a:r>
            <a:endParaRPr lang="it-IT" sz="32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it-IT" sz="3200" spc="-1" dirty="0">
                <a:solidFill>
                  <a:srgbClr val="1C4587"/>
                </a:solidFill>
                <a:latin typeface="Merriweather"/>
                <a:ea typeface="Merriweather"/>
              </a:rPr>
              <a:t>t</a:t>
            </a:r>
            <a:r>
              <a:rPr lang="it-IT" sz="32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ecnico-professionale</a:t>
            </a:r>
            <a:endParaRPr lang="it-IT" sz="3200" b="0" strike="noStrike" spc="-1" dirty="0">
              <a:latin typeface="Arial"/>
            </a:endParaRPr>
          </a:p>
        </p:txBody>
      </p:sp>
      <p:sp>
        <p:nvSpPr>
          <p:cNvPr id="181" name="CustomShape 3"/>
          <p:cNvSpPr/>
          <p:nvPr/>
        </p:nvSpPr>
        <p:spPr>
          <a:xfrm>
            <a:off x="5334120" y="2174040"/>
            <a:ext cx="7272720" cy="173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/>
          <a:lstStyle/>
          <a:p>
            <a:pPr algn="ctr">
              <a:lnSpc>
                <a:spcPct val="90000"/>
              </a:lnSpc>
            </a:pPr>
            <a:r>
              <a:rPr lang="it-IT" sz="32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Una solida cultura </a:t>
            </a:r>
            <a:endParaRPr lang="it-IT" sz="32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it-IT" sz="32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generale</a:t>
            </a:r>
            <a:endParaRPr lang="it-IT" sz="3200" b="0" strike="noStrike" spc="-1" dirty="0">
              <a:latin typeface="Arial"/>
            </a:endParaRPr>
          </a:p>
        </p:txBody>
      </p:sp>
      <p:sp>
        <p:nvSpPr>
          <p:cNvPr id="182" name="CustomShape 4"/>
          <p:cNvSpPr/>
          <p:nvPr/>
        </p:nvSpPr>
        <p:spPr>
          <a:xfrm>
            <a:off x="2459520" y="3465720"/>
            <a:ext cx="7272720" cy="238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/>
          <a:lstStyle/>
          <a:p>
            <a:pPr algn="ctr">
              <a:lnSpc>
                <a:spcPct val="90000"/>
              </a:lnSpc>
            </a:pPr>
            <a:r>
              <a:rPr lang="it-IT" sz="4000" b="0" strike="noStrike" spc="-1">
                <a:solidFill>
                  <a:srgbClr val="1C4587"/>
                </a:solidFill>
                <a:latin typeface="Merriweather"/>
                <a:ea typeface="Merriweather"/>
              </a:rPr>
              <a:t>Entrambe </a:t>
            </a:r>
            <a:r>
              <a:rPr lang="it-IT" sz="4000" b="1" strike="noStrike" spc="-1">
                <a:solidFill>
                  <a:srgbClr val="1C4587"/>
                </a:solidFill>
                <a:latin typeface="Merriweather"/>
                <a:ea typeface="Merriweather"/>
              </a:rPr>
              <a:t>necessarie </a:t>
            </a:r>
            <a:r>
              <a:rPr lang="it-IT" sz="4000" b="0" strike="noStrike" spc="-1">
                <a:solidFill>
                  <a:srgbClr val="1C4587"/>
                </a:solidFill>
                <a:latin typeface="Merriweather"/>
                <a:ea typeface="Merriweather"/>
              </a:rPr>
              <a:t>sia</a:t>
            </a:r>
            <a:endParaRPr lang="it-IT" sz="4000" b="0" strike="noStrike" spc="-1">
              <a:latin typeface="Arial"/>
            </a:endParaRPr>
          </a:p>
        </p:txBody>
      </p:sp>
      <p:sp>
        <p:nvSpPr>
          <p:cNvPr id="183" name="CustomShape 5"/>
          <p:cNvSpPr/>
          <p:nvPr/>
        </p:nvSpPr>
        <p:spPr>
          <a:xfrm>
            <a:off x="2461320" y="4264200"/>
            <a:ext cx="3507840" cy="1265400"/>
          </a:xfrm>
          <a:prstGeom prst="rect">
            <a:avLst/>
          </a:prstGeom>
          <a:solidFill>
            <a:srgbClr val="FF9900"/>
          </a:solidFill>
          <a:ln w="9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15000"/>
              </a:lnSpc>
            </a:pPr>
            <a:r>
              <a:rPr lang="it-IT" sz="2400" b="1" strike="noStrike" spc="-1" dirty="0">
                <a:solidFill>
                  <a:srgbClr val="FFFFFF"/>
                </a:solidFill>
                <a:latin typeface="Merriweather"/>
                <a:ea typeface="Merriweather"/>
              </a:rPr>
              <a:t>PER UN RAPIDO INSERIMENTO NEL MONDO DEL </a:t>
            </a:r>
            <a:r>
              <a:rPr lang="it-IT" sz="2400" b="1" u="sng" strike="noStrike" spc="-1" dirty="0">
                <a:solidFill>
                  <a:srgbClr val="FFFFFF"/>
                </a:solidFill>
                <a:uFillTx/>
                <a:latin typeface="Merriweather"/>
                <a:ea typeface="Merriweather"/>
              </a:rPr>
              <a:t>LAVORO</a:t>
            </a:r>
            <a:r>
              <a:rPr lang="it-IT" sz="2400" b="1" strike="noStrike" spc="-1" dirty="0">
                <a:solidFill>
                  <a:srgbClr val="FFFFFF"/>
                </a:solidFill>
                <a:latin typeface="Merriweather"/>
                <a:ea typeface="Merriweather"/>
              </a:rPr>
              <a:t>  </a:t>
            </a:r>
            <a:endParaRPr lang="it-IT" sz="2400" b="1" strike="noStrike" spc="-1" dirty="0">
              <a:latin typeface="Arial"/>
            </a:endParaRPr>
          </a:p>
          <a:p>
            <a:pPr algn="ctr">
              <a:lnSpc>
                <a:spcPct val="115000"/>
              </a:lnSpc>
              <a:spcBef>
                <a:spcPts val="1599"/>
              </a:spcBef>
            </a:pPr>
            <a:endParaRPr lang="it-IT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599"/>
              </a:spcBef>
            </a:pPr>
            <a:endParaRPr lang="it-IT" sz="2400" b="0" strike="noStrike" spc="-1" dirty="0">
              <a:latin typeface="Arial"/>
            </a:endParaRPr>
          </a:p>
        </p:txBody>
      </p:sp>
      <p:sp>
        <p:nvSpPr>
          <p:cNvPr id="184" name="CustomShape 6"/>
          <p:cNvSpPr/>
          <p:nvPr/>
        </p:nvSpPr>
        <p:spPr>
          <a:xfrm>
            <a:off x="6563160" y="4264200"/>
            <a:ext cx="3507840" cy="1265400"/>
          </a:xfrm>
          <a:prstGeom prst="rect">
            <a:avLst/>
          </a:prstGeom>
          <a:solidFill>
            <a:srgbClr val="FF9900"/>
          </a:solidFill>
          <a:ln w="9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15000"/>
              </a:lnSpc>
            </a:pPr>
            <a:r>
              <a:rPr lang="it-IT" sz="2400" b="1" strike="noStrike" spc="-1" dirty="0">
                <a:solidFill>
                  <a:srgbClr val="FFFFFF"/>
                </a:solidFill>
                <a:latin typeface="Merriweather"/>
                <a:ea typeface="Merriweather"/>
              </a:rPr>
              <a:t>PER PROSEGUIRE </a:t>
            </a:r>
          </a:p>
          <a:p>
            <a:pPr algn="ctr">
              <a:lnSpc>
                <a:spcPct val="115000"/>
              </a:lnSpc>
            </a:pPr>
            <a:r>
              <a:rPr lang="it-IT" sz="2400" b="1" strike="noStrike" spc="-1" dirty="0">
                <a:solidFill>
                  <a:srgbClr val="FFFFFF"/>
                </a:solidFill>
                <a:latin typeface="Merriweather"/>
                <a:ea typeface="Merriweather"/>
              </a:rPr>
              <a:t>GLI STUDI UNIVERSITARI</a:t>
            </a:r>
            <a:endParaRPr lang="it-IT" sz="2400" b="1" strike="noStrike" spc="-1" dirty="0">
              <a:latin typeface="Arial"/>
            </a:endParaRPr>
          </a:p>
          <a:p>
            <a:pPr algn="ctr">
              <a:lnSpc>
                <a:spcPct val="115000"/>
              </a:lnSpc>
              <a:spcBef>
                <a:spcPts val="1599"/>
              </a:spcBef>
            </a:pPr>
            <a:endParaRPr lang="it-IT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599"/>
              </a:spcBef>
            </a:pPr>
            <a:endParaRPr lang="it-IT" sz="2400" b="0" strike="noStrike" spc="-1" dirty="0">
              <a:latin typeface="Arial"/>
            </a:endParaRPr>
          </a:p>
        </p:txBody>
      </p:sp>
      <p:sp>
        <p:nvSpPr>
          <p:cNvPr id="185" name="CustomShape 7"/>
          <p:cNvSpPr/>
          <p:nvPr/>
        </p:nvSpPr>
        <p:spPr>
          <a:xfrm flipH="1">
            <a:off x="4858200" y="2049840"/>
            <a:ext cx="591480" cy="388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accent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CustomShape 8"/>
          <p:cNvSpPr/>
          <p:nvPr/>
        </p:nvSpPr>
        <p:spPr>
          <a:xfrm>
            <a:off x="6744600" y="2049840"/>
            <a:ext cx="591480" cy="388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accent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1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1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94;p25"/>
          <p:cNvPicPr/>
          <p:nvPr/>
        </p:nvPicPr>
        <p:blipFill>
          <a:blip r:embed="rId2"/>
          <a:stretch/>
        </p:blipFill>
        <p:spPr>
          <a:xfrm>
            <a:off x="10838880" y="318960"/>
            <a:ext cx="1158120" cy="1145880"/>
          </a:xfrm>
          <a:prstGeom prst="rect">
            <a:avLst/>
          </a:prstGeom>
          <a:ln>
            <a:noFill/>
          </a:ln>
        </p:spPr>
      </p:pic>
      <p:pic>
        <p:nvPicPr>
          <p:cNvPr id="188" name="Google Shape;195;p25"/>
          <p:cNvPicPr/>
          <p:nvPr/>
        </p:nvPicPr>
        <p:blipFill>
          <a:blip r:embed="rId3"/>
          <a:stretch/>
        </p:blipFill>
        <p:spPr>
          <a:xfrm>
            <a:off x="-315360" y="4757760"/>
            <a:ext cx="12569040" cy="2370960"/>
          </a:xfrm>
          <a:prstGeom prst="rect">
            <a:avLst/>
          </a:prstGeom>
          <a:ln>
            <a:noFill/>
          </a:ln>
        </p:spPr>
      </p:pic>
      <p:sp>
        <p:nvSpPr>
          <p:cNvPr id="189" name="TextShape 1"/>
          <p:cNvSpPr txBox="1"/>
          <p:nvPr/>
        </p:nvSpPr>
        <p:spPr>
          <a:xfrm>
            <a:off x="1017360" y="2059560"/>
            <a:ext cx="4521960" cy="280044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tIns="91440" bIns="9144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 dirty="0">
                <a:solidFill>
                  <a:srgbClr val="FFFFFF"/>
                </a:solidFill>
                <a:latin typeface="Merriweather"/>
                <a:ea typeface="Merriweather"/>
              </a:rPr>
              <a:t>PROSPETTIVE PER </a:t>
            </a:r>
            <a:br>
              <a:rPr lang="it-IT" dirty="0"/>
            </a:br>
            <a:r>
              <a:rPr lang="it-IT" sz="4400" b="0" strike="noStrike" spc="-1" dirty="0">
                <a:solidFill>
                  <a:srgbClr val="FFFFFF"/>
                </a:solidFill>
                <a:latin typeface="Merriweather"/>
                <a:ea typeface="Merriweather"/>
              </a:rPr>
              <a:t>IL MONDO </a:t>
            </a:r>
            <a:br>
              <a:rPr lang="it-IT" dirty="0"/>
            </a:br>
            <a:r>
              <a:rPr lang="it-IT" sz="4400" b="0" strike="noStrike" spc="-1" dirty="0">
                <a:solidFill>
                  <a:srgbClr val="FFFFFF"/>
                </a:solidFill>
                <a:latin typeface="Merriweather"/>
                <a:ea typeface="Merriweather"/>
              </a:rPr>
              <a:t>DEL LAVORO</a:t>
            </a:r>
            <a:endParaRPr lang="it-IT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427680" y="374760"/>
            <a:ext cx="5492520" cy="164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/>
          <a:lstStyle/>
          <a:p>
            <a:pPr algn="ctr">
              <a:lnSpc>
                <a:spcPct val="100000"/>
              </a:lnSpc>
            </a:pPr>
            <a:r>
              <a:rPr lang="it-IT" sz="3000" b="1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Istituto Tecnico Economico </a:t>
            </a:r>
            <a:endParaRPr lang="it-IT" sz="3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000" b="1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Macedonio Melloni</a:t>
            </a:r>
            <a:endParaRPr lang="it-IT" sz="3000" b="0" strike="noStrike" spc="-1" dirty="0">
              <a:latin typeface="Arial"/>
            </a:endParaRPr>
          </a:p>
        </p:txBody>
      </p:sp>
      <p:pic>
        <p:nvPicPr>
          <p:cNvPr id="191" name="Google Shape;198;p25"/>
          <p:cNvPicPr/>
          <p:nvPr/>
        </p:nvPicPr>
        <p:blipFill>
          <a:blip r:embed="rId4"/>
          <a:stretch/>
        </p:blipFill>
        <p:spPr>
          <a:xfrm>
            <a:off x="6491880" y="1641960"/>
            <a:ext cx="4613400" cy="3723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203;p26"/>
          <p:cNvPicPr/>
          <p:nvPr/>
        </p:nvPicPr>
        <p:blipFill>
          <a:blip r:embed="rId2"/>
          <a:stretch/>
        </p:blipFill>
        <p:spPr>
          <a:xfrm>
            <a:off x="10838880" y="318960"/>
            <a:ext cx="1158120" cy="1145880"/>
          </a:xfrm>
          <a:prstGeom prst="rect">
            <a:avLst/>
          </a:prstGeom>
          <a:ln>
            <a:noFill/>
          </a:ln>
        </p:spPr>
      </p:pic>
      <p:pic>
        <p:nvPicPr>
          <p:cNvPr id="193" name="Google Shape;204;p26"/>
          <p:cNvPicPr/>
          <p:nvPr/>
        </p:nvPicPr>
        <p:blipFill>
          <a:blip r:embed="rId3"/>
          <a:stretch/>
        </p:blipFill>
        <p:spPr>
          <a:xfrm>
            <a:off x="-315360" y="4757760"/>
            <a:ext cx="12569040" cy="2370960"/>
          </a:xfrm>
          <a:prstGeom prst="rect">
            <a:avLst/>
          </a:prstGeom>
          <a:ln>
            <a:noFill/>
          </a:ln>
        </p:spPr>
      </p:pic>
      <p:sp>
        <p:nvSpPr>
          <p:cNvPr id="194" name="TextShape 1"/>
          <p:cNvSpPr txBox="1"/>
          <p:nvPr/>
        </p:nvSpPr>
        <p:spPr>
          <a:xfrm>
            <a:off x="490320" y="318960"/>
            <a:ext cx="10348560" cy="49906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>
              <a:lnSpc>
                <a:spcPct val="115000"/>
              </a:lnSpc>
            </a:pPr>
            <a:endParaRPr lang="it-IT" sz="2600" b="0" strike="noStrike" spc="-1" dirty="0">
              <a:solidFill>
                <a:srgbClr val="1C4587"/>
              </a:solidFill>
              <a:latin typeface="Merriweather"/>
              <a:ea typeface="Merriweather"/>
            </a:endParaRPr>
          </a:p>
          <a:p>
            <a:pPr>
              <a:lnSpc>
                <a:spcPct val="115000"/>
              </a:lnSpc>
            </a:pPr>
            <a:r>
              <a:rPr lang="it-IT" sz="36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Da sempre gli Istituti Tecnici Economici </a:t>
            </a:r>
            <a:r>
              <a:rPr lang="it-IT" sz="3600" b="1" i="1" strike="noStrike" spc="-1" dirty="0">
                <a:solidFill>
                  <a:srgbClr val="262699"/>
                </a:solidFill>
                <a:latin typeface="Merriweather"/>
                <a:ea typeface="Merriweather"/>
              </a:rPr>
              <a:t>formano </a:t>
            </a:r>
            <a:r>
              <a:rPr lang="it-IT" sz="3600" b="1" i="1" spc="-1" dirty="0">
                <a:solidFill>
                  <a:srgbClr val="262699"/>
                </a:solidFill>
                <a:latin typeface="Merriweather"/>
                <a:ea typeface="Merriweather"/>
              </a:rPr>
              <a:t>figure professionali </a:t>
            </a:r>
          </a:p>
          <a:p>
            <a:pPr marL="457200" indent="-4572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sz="3600" b="1" i="1" spc="-1" dirty="0">
                <a:solidFill>
                  <a:srgbClr val="262699"/>
                </a:solidFill>
                <a:latin typeface="Merriweather"/>
                <a:ea typeface="Merriweather"/>
              </a:rPr>
              <a:t>per il sistema produttivo,  il settore dei servizi </a:t>
            </a:r>
            <a:r>
              <a:rPr lang="it-IT" sz="3600" i="1" spc="-1" dirty="0">
                <a:solidFill>
                  <a:srgbClr val="262699"/>
                </a:solidFill>
                <a:latin typeface="Merriweather"/>
                <a:ea typeface="Merriweather"/>
              </a:rPr>
              <a:t>(bancari, assicurativi, informatici, logistici ecc.) e  la </a:t>
            </a:r>
            <a:r>
              <a:rPr lang="it-IT" sz="3600" b="1" i="1" spc="-1" dirty="0">
                <a:solidFill>
                  <a:srgbClr val="262699"/>
                </a:solidFill>
                <a:latin typeface="Merriweather"/>
                <a:ea typeface="Merriweather"/>
              </a:rPr>
              <a:t>Pubblica Amministrazione.</a:t>
            </a:r>
          </a:p>
          <a:p>
            <a:pPr marL="457200" indent="-4572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sz="3600" b="1" i="1" spc="-1" dirty="0">
                <a:solidFill>
                  <a:srgbClr val="262699"/>
                </a:solidFill>
                <a:latin typeface="Merriweather"/>
                <a:ea typeface="Merriweather"/>
              </a:rPr>
              <a:t>in grado di avviare autonome </a:t>
            </a:r>
            <a:r>
              <a:rPr lang="it-IT" sz="3600" b="1" i="1" strike="noStrike" spc="-1" dirty="0">
                <a:solidFill>
                  <a:srgbClr val="262699"/>
                </a:solidFill>
                <a:latin typeface="Merriweather"/>
                <a:ea typeface="Merriweather"/>
              </a:rPr>
              <a:t>iniziative imprenditoriali</a:t>
            </a:r>
            <a:br>
              <a:rPr sz="3600" dirty="0"/>
            </a:br>
            <a:br>
              <a:rPr sz="3600" dirty="0"/>
            </a:br>
            <a:br>
              <a:rPr dirty="0"/>
            </a:br>
            <a:br>
              <a:rPr dirty="0"/>
            </a:br>
            <a:endParaRPr lang="it-IT" sz="26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1000"/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210;p27"/>
          <p:cNvPicPr/>
          <p:nvPr/>
        </p:nvPicPr>
        <p:blipFill>
          <a:blip r:embed="rId2"/>
          <a:stretch/>
        </p:blipFill>
        <p:spPr>
          <a:xfrm>
            <a:off x="10838880" y="318960"/>
            <a:ext cx="1158120" cy="1145880"/>
          </a:xfrm>
          <a:prstGeom prst="rect">
            <a:avLst/>
          </a:prstGeom>
          <a:ln>
            <a:noFill/>
          </a:ln>
        </p:spPr>
      </p:pic>
      <p:pic>
        <p:nvPicPr>
          <p:cNvPr id="196" name="Google Shape;211;p27"/>
          <p:cNvPicPr/>
          <p:nvPr/>
        </p:nvPicPr>
        <p:blipFill>
          <a:blip r:embed="rId3"/>
          <a:stretch/>
        </p:blipFill>
        <p:spPr>
          <a:xfrm>
            <a:off x="-315360" y="4757760"/>
            <a:ext cx="12569040" cy="2370960"/>
          </a:xfrm>
          <a:prstGeom prst="rect">
            <a:avLst/>
          </a:prstGeom>
          <a:ln>
            <a:noFill/>
          </a:ln>
        </p:spPr>
      </p:pic>
      <p:sp>
        <p:nvSpPr>
          <p:cNvPr id="197" name="CustomShape 1"/>
          <p:cNvSpPr/>
          <p:nvPr/>
        </p:nvSpPr>
        <p:spPr>
          <a:xfrm>
            <a:off x="2459520" y="318960"/>
            <a:ext cx="7272720" cy="173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/>
          <a:lstStyle/>
          <a:p>
            <a:pPr algn="ctr">
              <a:lnSpc>
                <a:spcPct val="90000"/>
              </a:lnSpc>
            </a:pPr>
            <a:r>
              <a:rPr lang="it-IT" sz="4000" b="1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Le statistiche</a:t>
            </a:r>
            <a:endParaRPr lang="it-IT" sz="4000" b="0" strike="noStrike" spc="-1" dirty="0"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973080" y="1635120"/>
            <a:ext cx="10245240" cy="3231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>
              <a:lnSpc>
                <a:spcPct val="115000"/>
              </a:lnSpc>
            </a:pPr>
            <a:r>
              <a:rPr lang="it-IT" sz="36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confermano che un istituto tecnico apre molte più strade di altre scuole superiori</a:t>
            </a:r>
            <a:endParaRPr lang="it-IT" sz="36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lang="it-IT" sz="36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e già </a:t>
            </a:r>
            <a:r>
              <a:rPr lang="it-IT" sz="3600" b="1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al momento della scelta</a:t>
            </a:r>
            <a:r>
              <a:rPr lang="it-IT" sz="36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 si dovrebbe valutare attentamente quale tipo di professionalità viene richiesta. </a:t>
            </a:r>
            <a:endParaRPr lang="it-IT" sz="36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endParaRPr lang="it-IT" sz="28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lang="it-IT" sz="2800" b="0" strike="noStrike" spc="-1" dirty="0">
              <a:latin typeface="Arial"/>
            </a:endParaRPr>
          </a:p>
        </p:txBody>
      </p:sp>
      <p:pic>
        <p:nvPicPr>
          <p:cNvPr id="199" name="Google Shape;214;p27"/>
          <p:cNvPicPr/>
          <p:nvPr/>
        </p:nvPicPr>
        <p:blipFill>
          <a:blip r:embed="rId4"/>
          <a:stretch/>
        </p:blipFill>
        <p:spPr>
          <a:xfrm>
            <a:off x="8416800" y="4587480"/>
            <a:ext cx="2680920" cy="1595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1000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19;p28"/>
          <p:cNvPicPr/>
          <p:nvPr/>
        </p:nvPicPr>
        <p:blipFill>
          <a:blip r:embed="rId2"/>
          <a:stretch/>
        </p:blipFill>
        <p:spPr>
          <a:xfrm>
            <a:off x="2199240" y="1464840"/>
            <a:ext cx="8375760" cy="4291383"/>
          </a:xfrm>
          <a:prstGeom prst="rect">
            <a:avLst/>
          </a:prstGeom>
          <a:ln>
            <a:noFill/>
          </a:ln>
        </p:spPr>
      </p:pic>
      <p:pic>
        <p:nvPicPr>
          <p:cNvPr id="201" name="Google Shape;220;p28"/>
          <p:cNvPicPr/>
          <p:nvPr/>
        </p:nvPicPr>
        <p:blipFill>
          <a:blip r:embed="rId3"/>
          <a:stretch/>
        </p:blipFill>
        <p:spPr>
          <a:xfrm>
            <a:off x="10838880" y="318960"/>
            <a:ext cx="1158120" cy="1145880"/>
          </a:xfrm>
          <a:prstGeom prst="rect">
            <a:avLst/>
          </a:prstGeom>
          <a:ln>
            <a:noFill/>
          </a:ln>
        </p:spPr>
      </p:pic>
      <p:pic>
        <p:nvPicPr>
          <p:cNvPr id="202" name="Google Shape;221;p28"/>
          <p:cNvPicPr/>
          <p:nvPr/>
        </p:nvPicPr>
        <p:blipFill>
          <a:blip r:embed="rId4"/>
          <a:stretch/>
        </p:blipFill>
        <p:spPr>
          <a:xfrm>
            <a:off x="-315360" y="5982840"/>
            <a:ext cx="12569040" cy="1145880"/>
          </a:xfrm>
          <a:prstGeom prst="rect">
            <a:avLst/>
          </a:prstGeom>
          <a:ln>
            <a:noFill/>
          </a:ln>
        </p:spPr>
      </p:pic>
      <p:sp>
        <p:nvSpPr>
          <p:cNvPr id="203" name="CustomShape 1"/>
          <p:cNvSpPr/>
          <p:nvPr/>
        </p:nvSpPr>
        <p:spPr>
          <a:xfrm>
            <a:off x="510840" y="318960"/>
            <a:ext cx="9212400" cy="173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/>
          <a:lstStyle/>
          <a:p>
            <a:pPr>
              <a:lnSpc>
                <a:spcPct val="100000"/>
              </a:lnSpc>
            </a:pPr>
            <a:r>
              <a:rPr lang="it-IT" sz="40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Domanda di diplomati tecnici da parte delle imprese nel 2018 (previsioni)</a:t>
            </a:r>
            <a:endParaRPr lang="it-IT" sz="4000" b="0" strike="noStrike" spc="-1" dirty="0">
              <a:latin typeface="Arial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3945240" y="5861154"/>
            <a:ext cx="8052120" cy="67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Dati Excelsior di settembre 2018 Unioncamere.net</a:t>
            </a:r>
            <a:endParaRPr lang="it-IT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28;p29"/>
          <p:cNvPicPr/>
          <p:nvPr/>
        </p:nvPicPr>
        <p:blipFill>
          <a:blip r:embed="rId2"/>
          <a:stretch/>
        </p:blipFill>
        <p:spPr>
          <a:xfrm>
            <a:off x="10838880" y="318960"/>
            <a:ext cx="1158120" cy="1145880"/>
          </a:xfrm>
          <a:prstGeom prst="rect">
            <a:avLst/>
          </a:prstGeom>
          <a:ln>
            <a:noFill/>
          </a:ln>
        </p:spPr>
      </p:pic>
      <p:pic>
        <p:nvPicPr>
          <p:cNvPr id="206" name="Google Shape;229;p29"/>
          <p:cNvPicPr/>
          <p:nvPr/>
        </p:nvPicPr>
        <p:blipFill>
          <a:blip r:embed="rId3"/>
          <a:stretch/>
        </p:blipFill>
        <p:spPr>
          <a:xfrm>
            <a:off x="-315360" y="4757760"/>
            <a:ext cx="12569040" cy="2370960"/>
          </a:xfrm>
          <a:prstGeom prst="rect">
            <a:avLst/>
          </a:prstGeom>
          <a:ln>
            <a:noFill/>
          </a:ln>
        </p:spPr>
      </p:pic>
      <p:sp>
        <p:nvSpPr>
          <p:cNvPr id="207" name="TextShape 1"/>
          <p:cNvSpPr txBox="1"/>
          <p:nvPr/>
        </p:nvSpPr>
        <p:spPr>
          <a:xfrm>
            <a:off x="797760" y="2213280"/>
            <a:ext cx="5122440" cy="234684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tIns="91440" bIns="9144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 dirty="0">
                <a:solidFill>
                  <a:srgbClr val="FFFFFF"/>
                </a:solidFill>
                <a:latin typeface="Merriweather"/>
                <a:ea typeface="Merriweather"/>
              </a:rPr>
              <a:t>PROSECUZIONE STUDI </a:t>
            </a:r>
          </a:p>
          <a:p>
            <a:pPr algn="ctr">
              <a:lnSpc>
                <a:spcPct val="100000"/>
              </a:lnSpc>
            </a:pPr>
            <a:r>
              <a:rPr lang="it-IT" sz="4400" b="0" strike="noStrike" spc="-1" dirty="0">
                <a:solidFill>
                  <a:srgbClr val="FFFFFF"/>
                </a:solidFill>
                <a:latin typeface="Merriweather"/>
                <a:ea typeface="Merriweather"/>
              </a:rPr>
              <a:t>POST DIPLOMA</a:t>
            </a:r>
            <a:endParaRPr lang="it-IT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427680" y="374760"/>
            <a:ext cx="5492520" cy="164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/>
          <a:lstStyle/>
          <a:p>
            <a:pPr algn="ctr">
              <a:lnSpc>
                <a:spcPct val="100000"/>
              </a:lnSpc>
            </a:pPr>
            <a:r>
              <a:rPr lang="it-IT" sz="3000" b="1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Istituto Tecnico Economico </a:t>
            </a:r>
            <a:endParaRPr lang="it-IT" sz="3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000" b="1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Macedonio Melloni</a:t>
            </a:r>
            <a:endParaRPr lang="it-IT" sz="3000" b="0" strike="noStrike" spc="-1" dirty="0">
              <a:latin typeface="Arial"/>
            </a:endParaRPr>
          </a:p>
        </p:txBody>
      </p:sp>
      <p:pic>
        <p:nvPicPr>
          <p:cNvPr id="209" name="Google Shape;232;p29"/>
          <p:cNvPicPr/>
          <p:nvPr/>
        </p:nvPicPr>
        <p:blipFill>
          <a:blip r:embed="rId4"/>
          <a:stretch/>
        </p:blipFill>
        <p:spPr>
          <a:xfrm>
            <a:off x="6997680" y="2141280"/>
            <a:ext cx="3840840" cy="3360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37;p30"/>
          <p:cNvPicPr/>
          <p:nvPr/>
        </p:nvPicPr>
        <p:blipFill>
          <a:blip r:embed="rId2"/>
          <a:stretch/>
        </p:blipFill>
        <p:spPr>
          <a:xfrm>
            <a:off x="10838880" y="318960"/>
            <a:ext cx="1158120" cy="1145880"/>
          </a:xfrm>
          <a:prstGeom prst="rect">
            <a:avLst/>
          </a:prstGeom>
          <a:ln>
            <a:noFill/>
          </a:ln>
        </p:spPr>
      </p:pic>
      <p:pic>
        <p:nvPicPr>
          <p:cNvPr id="211" name="Google Shape;238;p30"/>
          <p:cNvPicPr/>
          <p:nvPr/>
        </p:nvPicPr>
        <p:blipFill>
          <a:blip r:embed="rId3"/>
          <a:stretch/>
        </p:blipFill>
        <p:spPr>
          <a:xfrm>
            <a:off x="-315360" y="4757760"/>
            <a:ext cx="12569040" cy="2370960"/>
          </a:xfrm>
          <a:prstGeom prst="rect">
            <a:avLst/>
          </a:prstGeom>
          <a:ln>
            <a:noFill/>
          </a:ln>
        </p:spPr>
      </p:pic>
      <p:sp>
        <p:nvSpPr>
          <p:cNvPr id="212" name="CustomShape 1"/>
          <p:cNvSpPr/>
          <p:nvPr/>
        </p:nvSpPr>
        <p:spPr>
          <a:xfrm>
            <a:off x="807840" y="522720"/>
            <a:ext cx="9945504" cy="423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/>
          <a:lstStyle/>
          <a:p>
            <a:pPr>
              <a:lnSpc>
                <a:spcPct val="115000"/>
              </a:lnSpc>
            </a:pPr>
            <a:r>
              <a:rPr lang="it-IT" sz="36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E’ possibile l’accesso a tutte le facoltà, fornendo una preparazione specifica e approfondita per quelle ad indirizzo: </a:t>
            </a:r>
            <a:endParaRPr lang="it-IT" sz="3600" b="0" strike="noStrike" spc="-1" dirty="0">
              <a:latin typeface="Arial"/>
            </a:endParaRPr>
          </a:p>
          <a:p>
            <a:pPr marL="76680">
              <a:lnSpc>
                <a:spcPct val="115000"/>
              </a:lnSpc>
              <a:spcBef>
                <a:spcPts val="799"/>
              </a:spcBef>
              <a:buClr>
                <a:srgbClr val="FF9900"/>
              </a:buClr>
            </a:pPr>
            <a:r>
              <a:rPr lang="it-IT" sz="3600" b="1" strike="noStrike" spc="-1" dirty="0">
                <a:solidFill>
                  <a:srgbClr val="FF9900"/>
                </a:solidFill>
                <a:latin typeface="Merriweather"/>
                <a:ea typeface="Merriweather"/>
              </a:rPr>
              <a:t>economico-aziendale</a:t>
            </a:r>
            <a:endParaRPr lang="it-IT" sz="3600" b="1" strike="noStrike" spc="-1" dirty="0">
              <a:latin typeface="Arial"/>
            </a:endParaRPr>
          </a:p>
          <a:p>
            <a:pPr marL="76680">
              <a:lnSpc>
                <a:spcPct val="115000"/>
              </a:lnSpc>
              <a:buClr>
                <a:srgbClr val="FF9900"/>
              </a:buClr>
            </a:pPr>
            <a:r>
              <a:rPr lang="it-IT" sz="3600" b="1" strike="noStrike" spc="-1" dirty="0">
                <a:solidFill>
                  <a:srgbClr val="FF9900"/>
                </a:solidFill>
                <a:latin typeface="Merriweather"/>
                <a:ea typeface="Merriweather"/>
              </a:rPr>
              <a:t>giuridico</a:t>
            </a:r>
            <a:endParaRPr lang="it-IT" sz="3600" b="1" strike="noStrike" spc="-1" dirty="0">
              <a:latin typeface="Arial"/>
            </a:endParaRPr>
          </a:p>
          <a:p>
            <a:pPr marL="76680">
              <a:lnSpc>
                <a:spcPct val="115000"/>
              </a:lnSpc>
              <a:buClr>
                <a:srgbClr val="FF9900"/>
              </a:buClr>
            </a:pPr>
            <a:r>
              <a:rPr lang="it-IT" sz="3600" b="1" strike="noStrike" spc="-1" dirty="0">
                <a:solidFill>
                  <a:srgbClr val="FF9900"/>
                </a:solidFill>
                <a:latin typeface="Merriweather"/>
                <a:ea typeface="Merriweather"/>
              </a:rPr>
              <a:t>linguistico</a:t>
            </a:r>
            <a:endParaRPr lang="it-IT" sz="3600" b="1" strike="noStrike" spc="-1" dirty="0">
              <a:latin typeface="Arial"/>
            </a:endParaRPr>
          </a:p>
          <a:p>
            <a:pPr marL="76680">
              <a:lnSpc>
                <a:spcPct val="115000"/>
              </a:lnSpc>
              <a:buClr>
                <a:srgbClr val="FF9900"/>
              </a:buClr>
            </a:pPr>
            <a:r>
              <a:rPr lang="it-IT" sz="3600" b="1" strike="noStrike" spc="-1" dirty="0">
                <a:solidFill>
                  <a:srgbClr val="FF9900"/>
                </a:solidFill>
                <a:latin typeface="Merriweather"/>
                <a:ea typeface="Merriweather"/>
              </a:rPr>
              <a:t>informatico</a:t>
            </a:r>
            <a:endParaRPr lang="it-IT" sz="3600" b="1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1000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1000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1000"/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44;p31"/>
          <p:cNvPicPr/>
          <p:nvPr/>
        </p:nvPicPr>
        <p:blipFill>
          <a:blip r:embed="rId2"/>
          <a:stretch/>
        </p:blipFill>
        <p:spPr>
          <a:xfrm>
            <a:off x="10838880" y="318960"/>
            <a:ext cx="1158120" cy="1145880"/>
          </a:xfrm>
          <a:prstGeom prst="rect">
            <a:avLst/>
          </a:prstGeom>
          <a:ln>
            <a:noFill/>
          </a:ln>
        </p:spPr>
      </p:pic>
      <p:pic>
        <p:nvPicPr>
          <p:cNvPr id="214" name="Google Shape;245;p31"/>
          <p:cNvPicPr/>
          <p:nvPr/>
        </p:nvPicPr>
        <p:blipFill>
          <a:blip r:embed="rId3"/>
          <a:stretch/>
        </p:blipFill>
        <p:spPr>
          <a:xfrm>
            <a:off x="-315360" y="4757760"/>
            <a:ext cx="12569040" cy="2370960"/>
          </a:xfrm>
          <a:prstGeom prst="rect">
            <a:avLst/>
          </a:prstGeom>
          <a:ln>
            <a:noFill/>
          </a:ln>
        </p:spPr>
      </p:pic>
      <p:sp>
        <p:nvSpPr>
          <p:cNvPr id="215" name="CustomShape 1"/>
          <p:cNvSpPr/>
          <p:nvPr/>
        </p:nvSpPr>
        <p:spPr>
          <a:xfrm>
            <a:off x="542160" y="464040"/>
            <a:ext cx="7338960" cy="85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it-IT" sz="3600" b="0" strike="noStrike" spc="-1">
                <a:solidFill>
                  <a:srgbClr val="1C4587"/>
                </a:solidFill>
                <a:latin typeface="Merriweather"/>
                <a:ea typeface="Merriweather"/>
              </a:rPr>
              <a:t>Ma al Melloni trovi anche…</a:t>
            </a:r>
            <a:endParaRPr lang="it-IT" sz="3600" b="0" strike="noStrike" spc="-1">
              <a:latin typeface="Arial"/>
            </a:endParaRPr>
          </a:p>
        </p:txBody>
      </p:sp>
      <p:sp>
        <p:nvSpPr>
          <p:cNvPr id="216" name="CustomShape 2"/>
          <p:cNvSpPr/>
          <p:nvPr/>
        </p:nvSpPr>
        <p:spPr>
          <a:xfrm>
            <a:off x="1236960" y="1323720"/>
            <a:ext cx="2263320" cy="85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it-IT" sz="2800" b="0" strike="noStrike" spc="-1">
                <a:solidFill>
                  <a:srgbClr val="FF9900"/>
                </a:solidFill>
                <a:latin typeface="Merriweather"/>
                <a:ea typeface="Merriweather"/>
              </a:rPr>
              <a:t>Attività di laboratorio</a:t>
            </a:r>
            <a:endParaRPr lang="it-IT" sz="2800" b="0" strike="noStrike" spc="-1">
              <a:latin typeface="Arial"/>
            </a:endParaRPr>
          </a:p>
        </p:txBody>
      </p:sp>
      <p:pic>
        <p:nvPicPr>
          <p:cNvPr id="217" name="Google Shape;248;p31"/>
          <p:cNvPicPr/>
          <p:nvPr/>
        </p:nvPicPr>
        <p:blipFill>
          <a:blip r:embed="rId4"/>
          <a:stretch/>
        </p:blipFill>
        <p:spPr>
          <a:xfrm>
            <a:off x="542160" y="2321640"/>
            <a:ext cx="3652920" cy="2436480"/>
          </a:xfrm>
          <a:prstGeom prst="rect">
            <a:avLst/>
          </a:prstGeom>
          <a:ln>
            <a:noFill/>
          </a:ln>
        </p:spPr>
      </p:pic>
      <p:sp>
        <p:nvSpPr>
          <p:cNvPr id="218" name="CustomShape 3"/>
          <p:cNvSpPr/>
          <p:nvPr/>
        </p:nvSpPr>
        <p:spPr>
          <a:xfrm>
            <a:off x="5452560" y="2135880"/>
            <a:ext cx="1816200" cy="138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it-IT" sz="2600" b="0" strike="noStrike" spc="-1">
                <a:solidFill>
                  <a:srgbClr val="FF9900"/>
                </a:solidFill>
                <a:latin typeface="Merriweather"/>
                <a:ea typeface="Merriweather"/>
              </a:rPr>
              <a:t>Stage in azienda e all’estero</a:t>
            </a:r>
            <a:endParaRPr lang="it-IT" sz="2600" b="0" strike="noStrike" spc="-1">
              <a:latin typeface="Arial"/>
            </a:endParaRPr>
          </a:p>
        </p:txBody>
      </p:sp>
      <p:pic>
        <p:nvPicPr>
          <p:cNvPr id="219" name="Google Shape;250;p31"/>
          <p:cNvPicPr/>
          <p:nvPr/>
        </p:nvPicPr>
        <p:blipFill>
          <a:blip r:embed="rId5"/>
          <a:stretch/>
        </p:blipFill>
        <p:spPr>
          <a:xfrm>
            <a:off x="4840200" y="3539880"/>
            <a:ext cx="3040560" cy="1988640"/>
          </a:xfrm>
          <a:prstGeom prst="rect">
            <a:avLst/>
          </a:prstGeom>
          <a:ln>
            <a:noFill/>
          </a:ln>
        </p:spPr>
      </p:pic>
      <p:sp>
        <p:nvSpPr>
          <p:cNvPr id="220" name="CustomShape 4"/>
          <p:cNvSpPr/>
          <p:nvPr/>
        </p:nvSpPr>
        <p:spPr>
          <a:xfrm>
            <a:off x="9143640" y="1978920"/>
            <a:ext cx="2012400" cy="78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/>
          <a:lstStyle/>
          <a:p>
            <a:pPr algn="ctr">
              <a:lnSpc>
                <a:spcPct val="100000"/>
              </a:lnSpc>
            </a:pPr>
            <a:r>
              <a:rPr lang="it-IT" sz="2800" b="0" strike="noStrike" spc="-1">
                <a:solidFill>
                  <a:srgbClr val="FF9900"/>
                </a:solidFill>
                <a:latin typeface="Merriweather"/>
                <a:ea typeface="Merriweather"/>
              </a:rPr>
              <a:t>MUN</a:t>
            </a:r>
            <a:endParaRPr lang="it-IT" sz="2800" b="0" strike="noStrike" spc="-1">
              <a:latin typeface="Arial"/>
            </a:endParaRPr>
          </a:p>
        </p:txBody>
      </p:sp>
      <p:pic>
        <p:nvPicPr>
          <p:cNvPr id="221" name="Google Shape;252;p31"/>
          <p:cNvPicPr/>
          <p:nvPr/>
        </p:nvPicPr>
        <p:blipFill>
          <a:blip r:embed="rId6"/>
          <a:stretch/>
        </p:blipFill>
        <p:spPr>
          <a:xfrm>
            <a:off x="8525880" y="2662560"/>
            <a:ext cx="3247920" cy="2239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2274840" y="2736360"/>
            <a:ext cx="7656840" cy="2020680"/>
          </a:xfrm>
          <a:prstGeom prst="rect">
            <a:avLst/>
          </a:prstGeom>
          <a:solidFill>
            <a:srgbClr val="F8A83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ctr"/>
          <a:lstStyle/>
          <a:p>
            <a:pPr algn="ctr">
              <a:lnSpc>
                <a:spcPct val="115000"/>
              </a:lnSpc>
            </a:pPr>
            <a:r>
              <a:rPr lang="it-IT" sz="3200" b="0" strike="noStrike" spc="-1">
                <a:solidFill>
                  <a:srgbClr val="FFFFFF"/>
                </a:solidFill>
                <a:latin typeface="Merriweather"/>
                <a:ea typeface="Merriweather"/>
              </a:rPr>
              <a:t>IL DIPLOMA IN AMMINISTRAZIONE FINANZA E MARKETING</a:t>
            </a:r>
            <a:endParaRPr lang="it-IT" sz="3200" b="0" strike="noStrike" spc="-1"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2459520" y="114840"/>
            <a:ext cx="7272720" cy="173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/>
          <a:lstStyle/>
          <a:p>
            <a:pPr algn="ctr">
              <a:lnSpc>
                <a:spcPct val="90000"/>
              </a:lnSpc>
            </a:pPr>
            <a:r>
              <a:rPr lang="it-IT" sz="40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All’Istituto Tecnico Economico </a:t>
            </a:r>
            <a:endParaRPr lang="it-IT" sz="40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it-IT" sz="40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“Macedonio Melloni”             </a:t>
            </a:r>
            <a:endParaRPr lang="it-IT" sz="40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it-IT" sz="4000" spc="-1" dirty="0">
                <a:solidFill>
                  <a:srgbClr val="1C4587"/>
                </a:solidFill>
                <a:latin typeface="Merriweather"/>
                <a:ea typeface="Merriweather"/>
              </a:rPr>
              <a:t>si </a:t>
            </a:r>
            <a:r>
              <a:rPr lang="it-IT" sz="40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consegue:</a:t>
            </a:r>
            <a:endParaRPr lang="it-IT" sz="4000" b="0" strike="noStrike" spc="-1" dirty="0">
              <a:latin typeface="Arial"/>
            </a:endParaRPr>
          </a:p>
        </p:txBody>
      </p:sp>
      <p:pic>
        <p:nvPicPr>
          <p:cNvPr id="138" name="Google Shape;101;p14"/>
          <p:cNvPicPr/>
          <p:nvPr/>
        </p:nvPicPr>
        <p:blipFill>
          <a:blip r:embed="rId2"/>
          <a:stretch/>
        </p:blipFill>
        <p:spPr>
          <a:xfrm>
            <a:off x="-315360" y="4757760"/>
            <a:ext cx="12569040" cy="2370960"/>
          </a:xfrm>
          <a:prstGeom prst="rect">
            <a:avLst/>
          </a:prstGeom>
          <a:ln>
            <a:noFill/>
          </a:ln>
        </p:spPr>
      </p:pic>
      <p:pic>
        <p:nvPicPr>
          <p:cNvPr id="139" name="Google Shape;102;p14"/>
          <p:cNvPicPr/>
          <p:nvPr/>
        </p:nvPicPr>
        <p:blipFill>
          <a:blip r:embed="rId3"/>
          <a:stretch/>
        </p:blipFill>
        <p:spPr>
          <a:xfrm>
            <a:off x="10858320" y="114840"/>
            <a:ext cx="1158120" cy="1145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1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57;p32"/>
          <p:cNvPicPr/>
          <p:nvPr/>
        </p:nvPicPr>
        <p:blipFill>
          <a:blip r:embed="rId2"/>
          <a:stretch/>
        </p:blipFill>
        <p:spPr>
          <a:xfrm>
            <a:off x="10838880" y="318960"/>
            <a:ext cx="1158120" cy="1145880"/>
          </a:xfrm>
          <a:prstGeom prst="rect">
            <a:avLst/>
          </a:prstGeom>
          <a:ln>
            <a:noFill/>
          </a:ln>
        </p:spPr>
      </p:pic>
      <p:pic>
        <p:nvPicPr>
          <p:cNvPr id="223" name="Google Shape;258;p32"/>
          <p:cNvPicPr/>
          <p:nvPr/>
        </p:nvPicPr>
        <p:blipFill>
          <a:blip r:embed="rId3"/>
          <a:stretch/>
        </p:blipFill>
        <p:spPr>
          <a:xfrm>
            <a:off x="-315360" y="4757760"/>
            <a:ext cx="12569040" cy="2370960"/>
          </a:xfrm>
          <a:prstGeom prst="rect">
            <a:avLst/>
          </a:prstGeom>
          <a:ln>
            <a:noFill/>
          </a:ln>
        </p:spPr>
      </p:pic>
      <p:sp>
        <p:nvSpPr>
          <p:cNvPr id="224" name="CustomShape 1"/>
          <p:cNvSpPr/>
          <p:nvPr/>
        </p:nvSpPr>
        <p:spPr>
          <a:xfrm>
            <a:off x="329183" y="318960"/>
            <a:ext cx="6760386" cy="544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360">
              <a:lnSpc>
                <a:spcPct val="115000"/>
              </a:lnSpc>
              <a:buClr>
                <a:srgbClr val="000000"/>
              </a:buClr>
            </a:pPr>
            <a:r>
              <a:rPr lang="it-IT" sz="3200" b="1" spc="-1" dirty="0">
                <a:solidFill>
                  <a:srgbClr val="0000FF"/>
                </a:solidFill>
                <a:latin typeface="Merriweather"/>
                <a:ea typeface="Merriweather"/>
              </a:rPr>
              <a:t>Corsi di lingua</a:t>
            </a:r>
            <a:r>
              <a:rPr lang="it-IT" sz="3200" spc="-1" dirty="0">
                <a:solidFill>
                  <a:srgbClr val="000000"/>
                </a:solidFill>
                <a:latin typeface="Merriweather"/>
                <a:ea typeface="Merriweather"/>
              </a:rPr>
              <a:t>: </a:t>
            </a:r>
            <a:r>
              <a:rPr lang="it-IT" sz="3200" b="1" spc="-1" dirty="0">
                <a:solidFill>
                  <a:srgbClr val="000000"/>
                </a:solidFill>
                <a:latin typeface="Merriweather"/>
                <a:ea typeface="Merriweather"/>
              </a:rPr>
              <a:t>inglese, francese, spagnolo, tedesco, </a:t>
            </a:r>
          </a:p>
          <a:p>
            <a:pPr marL="360">
              <a:lnSpc>
                <a:spcPct val="115000"/>
              </a:lnSpc>
              <a:buClr>
                <a:srgbClr val="000000"/>
              </a:buClr>
            </a:pPr>
            <a:r>
              <a:rPr lang="it-IT" sz="3200" b="1" spc="-1" dirty="0">
                <a:solidFill>
                  <a:srgbClr val="0000FF"/>
                </a:solidFill>
                <a:latin typeface="Merriweather"/>
                <a:ea typeface="Merriweather"/>
              </a:rPr>
              <a:t>Certificazione internazionali linguistiche: </a:t>
            </a:r>
            <a:r>
              <a:rPr lang="it-IT" sz="3200" b="1" spc="-1" dirty="0">
                <a:solidFill>
                  <a:srgbClr val="000000"/>
                </a:solidFill>
                <a:latin typeface="Merriweather"/>
                <a:ea typeface="Merriweather"/>
              </a:rPr>
              <a:t>inglese, francese, tedesco</a:t>
            </a:r>
          </a:p>
          <a:p>
            <a:pPr marL="360">
              <a:lnSpc>
                <a:spcPct val="115000"/>
              </a:lnSpc>
              <a:buClr>
                <a:srgbClr val="000000"/>
              </a:buClr>
            </a:pPr>
            <a:r>
              <a:rPr lang="it-IT" sz="3200" b="1" spc="-1" dirty="0">
                <a:solidFill>
                  <a:srgbClr val="0000FF"/>
                </a:solidFill>
                <a:latin typeface="Merriweather"/>
                <a:ea typeface="Merriweather"/>
              </a:rPr>
              <a:t>Certificazione europea del computer</a:t>
            </a:r>
            <a:r>
              <a:rPr lang="it-IT" sz="3200" b="1" spc="-1" dirty="0">
                <a:solidFill>
                  <a:srgbClr val="FF0000"/>
                </a:solidFill>
                <a:latin typeface="Merriweather"/>
                <a:ea typeface="Merriweather"/>
              </a:rPr>
              <a:t> </a:t>
            </a:r>
            <a:r>
              <a:rPr lang="it-IT" sz="3200" b="1" spc="-1" dirty="0">
                <a:solidFill>
                  <a:srgbClr val="000000"/>
                </a:solidFill>
                <a:latin typeface="Merriweather"/>
                <a:ea typeface="Merriweather"/>
              </a:rPr>
              <a:t>ECDL</a:t>
            </a:r>
          </a:p>
          <a:p>
            <a:pPr marL="360">
              <a:lnSpc>
                <a:spcPct val="115000"/>
              </a:lnSpc>
              <a:buClr>
                <a:srgbClr val="000000"/>
              </a:buClr>
            </a:pPr>
            <a:r>
              <a:rPr lang="it-IT" sz="3200" b="1" spc="-1" dirty="0">
                <a:solidFill>
                  <a:srgbClr val="0000FF"/>
                </a:solidFill>
                <a:latin typeface="Merriweather"/>
                <a:ea typeface="Merriweather"/>
              </a:rPr>
              <a:t>Stage aziendali in Italia e all’estero</a:t>
            </a:r>
          </a:p>
          <a:p>
            <a:pPr marL="360">
              <a:lnSpc>
                <a:spcPct val="115000"/>
              </a:lnSpc>
              <a:buClr>
                <a:srgbClr val="000000"/>
              </a:buClr>
            </a:pPr>
            <a:r>
              <a:rPr lang="it-IT" sz="3200" b="1" strike="noStrike" spc="-1" dirty="0">
                <a:solidFill>
                  <a:srgbClr val="0000FF"/>
                </a:solidFill>
                <a:latin typeface="Merriweather"/>
                <a:ea typeface="Merriweather"/>
              </a:rPr>
              <a:t>Attività di sostegno all’apprendimento</a:t>
            </a:r>
            <a:r>
              <a:rPr lang="it-IT" sz="3200" b="1" strike="noStrike" spc="-1" dirty="0">
                <a:solidFill>
                  <a:srgbClr val="FF0000"/>
                </a:solidFill>
                <a:latin typeface="Merriweather"/>
                <a:ea typeface="Merriweather"/>
              </a:rPr>
              <a:t> </a:t>
            </a:r>
            <a:r>
              <a:rPr lang="it-IT" sz="3200" b="1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help</a:t>
            </a:r>
            <a:r>
              <a:rPr lang="it-IT" sz="3200" b="1" strike="noStrike" spc="-1" dirty="0">
                <a:solidFill>
                  <a:srgbClr val="FF0000"/>
                </a:solidFill>
                <a:latin typeface="Merriweather"/>
                <a:ea typeface="Merriweather"/>
              </a:rPr>
              <a:t> </a:t>
            </a:r>
            <a:r>
              <a:rPr lang="it-IT" sz="3200" b="1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desk, laboratorio imparare a imparare</a:t>
            </a:r>
            <a:endParaRPr lang="it-IT" sz="3200" b="0" strike="noStrike" spc="-1" dirty="0">
              <a:latin typeface="Arial"/>
            </a:endParaRPr>
          </a:p>
          <a:p>
            <a:pPr marL="171360" indent="-126720" algn="just">
              <a:lnSpc>
                <a:spcPct val="115000"/>
              </a:lnSpc>
            </a:pPr>
            <a:endParaRPr lang="it-IT" sz="1600" b="0" strike="noStrike" spc="-1" dirty="0">
              <a:latin typeface="Arial"/>
            </a:endParaRPr>
          </a:p>
          <a:p>
            <a:pPr marL="171360" indent="-126720" algn="just">
              <a:lnSpc>
                <a:spcPct val="115000"/>
              </a:lnSpc>
            </a:pPr>
            <a:endParaRPr lang="it-IT" sz="1600" b="0" strike="noStrike" spc="-1" dirty="0">
              <a:latin typeface="Arial"/>
            </a:endParaRPr>
          </a:p>
          <a:p>
            <a:pPr marL="171360" indent="-126720" algn="just">
              <a:lnSpc>
                <a:spcPct val="115000"/>
              </a:lnSpc>
            </a:pPr>
            <a:endParaRPr lang="it-IT" sz="1600" b="0" strike="noStrike" spc="-1" dirty="0">
              <a:latin typeface="Arial"/>
            </a:endParaRPr>
          </a:p>
          <a:p>
            <a:pPr marL="171360" indent="-126720" algn="just">
              <a:lnSpc>
                <a:spcPct val="115000"/>
              </a:lnSpc>
            </a:pPr>
            <a:endParaRPr lang="it-IT" sz="1600" b="0" strike="noStrike" spc="-1" dirty="0">
              <a:latin typeface="Arial"/>
            </a:endParaRPr>
          </a:p>
          <a:p>
            <a:pPr marL="285840" indent="-285480" algn="just">
              <a:lnSpc>
                <a:spcPct val="115000"/>
              </a:lnSpc>
              <a:spcBef>
                <a:spcPts val="1001"/>
              </a:spcBef>
              <a:buClr>
                <a:srgbClr val="FF0000"/>
              </a:buClr>
              <a:buFont typeface="Merriweather"/>
              <a:buChar char="•"/>
            </a:pPr>
            <a:r>
              <a:rPr lang="it-IT" sz="1600" b="1" strike="noStrike" spc="-1" dirty="0">
                <a:solidFill>
                  <a:srgbClr val="FF0000"/>
                </a:solidFill>
                <a:latin typeface="Merriweather"/>
                <a:ea typeface="Merriweather"/>
              </a:rPr>
              <a:t> </a:t>
            </a:r>
            <a:endParaRPr lang="it-IT" sz="1600" b="0" strike="noStrike" spc="-1" dirty="0"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2580840" y="319320"/>
            <a:ext cx="72727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6" name="Google Shape;261;p32"/>
          <p:cNvPicPr/>
          <p:nvPr/>
        </p:nvPicPr>
        <p:blipFill>
          <a:blip r:embed="rId4"/>
          <a:stretch/>
        </p:blipFill>
        <p:spPr>
          <a:xfrm>
            <a:off x="7189920" y="1392120"/>
            <a:ext cx="3095640" cy="2321640"/>
          </a:xfrm>
          <a:prstGeom prst="rect">
            <a:avLst/>
          </a:prstGeom>
          <a:ln>
            <a:noFill/>
          </a:ln>
        </p:spPr>
      </p:pic>
      <p:pic>
        <p:nvPicPr>
          <p:cNvPr id="227" name="Google Shape;262;p32"/>
          <p:cNvPicPr/>
          <p:nvPr/>
        </p:nvPicPr>
        <p:blipFill>
          <a:blip r:embed="rId5"/>
          <a:stretch/>
        </p:blipFill>
        <p:spPr>
          <a:xfrm>
            <a:off x="6866280" y="4147920"/>
            <a:ext cx="2072160" cy="1554120"/>
          </a:xfrm>
          <a:prstGeom prst="rect">
            <a:avLst/>
          </a:prstGeom>
          <a:ln>
            <a:noFill/>
          </a:ln>
        </p:spPr>
      </p:pic>
      <p:pic>
        <p:nvPicPr>
          <p:cNvPr id="228" name="Google Shape;263;p32"/>
          <p:cNvPicPr/>
          <p:nvPr/>
        </p:nvPicPr>
        <p:blipFill>
          <a:blip r:embed="rId6"/>
          <a:stretch/>
        </p:blipFill>
        <p:spPr>
          <a:xfrm rot="10800000">
            <a:off x="9183240" y="3952080"/>
            <a:ext cx="2595960" cy="1946880"/>
          </a:xfrm>
          <a:prstGeom prst="rect">
            <a:avLst/>
          </a:prstGeom>
          <a:ln>
            <a:noFill/>
          </a:ln>
        </p:spPr>
      </p:pic>
      <p:pic>
        <p:nvPicPr>
          <p:cNvPr id="229" name="Google Shape;264;p32"/>
          <p:cNvPicPr/>
          <p:nvPr/>
        </p:nvPicPr>
        <p:blipFill>
          <a:blip r:embed="rId7"/>
          <a:stretch/>
        </p:blipFill>
        <p:spPr>
          <a:xfrm rot="10800000">
            <a:off x="5259960" y="4323240"/>
            <a:ext cx="406080" cy="30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69;p33"/>
          <p:cNvPicPr/>
          <p:nvPr/>
        </p:nvPicPr>
        <p:blipFill>
          <a:blip r:embed="rId2"/>
          <a:stretch/>
        </p:blipFill>
        <p:spPr>
          <a:xfrm>
            <a:off x="10838880" y="318960"/>
            <a:ext cx="1158120" cy="1145880"/>
          </a:xfrm>
          <a:prstGeom prst="rect">
            <a:avLst/>
          </a:prstGeom>
          <a:ln>
            <a:noFill/>
          </a:ln>
        </p:spPr>
      </p:pic>
      <p:pic>
        <p:nvPicPr>
          <p:cNvPr id="231" name="Google Shape;270;p33"/>
          <p:cNvPicPr/>
          <p:nvPr/>
        </p:nvPicPr>
        <p:blipFill>
          <a:blip r:embed="rId3"/>
          <a:stretch/>
        </p:blipFill>
        <p:spPr>
          <a:xfrm>
            <a:off x="-315360" y="4757760"/>
            <a:ext cx="12569040" cy="2370960"/>
          </a:xfrm>
          <a:prstGeom prst="rect">
            <a:avLst/>
          </a:prstGeom>
          <a:ln>
            <a:noFill/>
          </a:ln>
        </p:spPr>
      </p:pic>
      <p:sp>
        <p:nvSpPr>
          <p:cNvPr id="232" name="CustomShape 1"/>
          <p:cNvSpPr/>
          <p:nvPr/>
        </p:nvSpPr>
        <p:spPr>
          <a:xfrm>
            <a:off x="1160280" y="594720"/>
            <a:ext cx="3366000" cy="59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/>
          <a:lstStyle/>
          <a:p>
            <a:pPr algn="ctr">
              <a:lnSpc>
                <a:spcPct val="100000"/>
              </a:lnSpc>
            </a:pPr>
            <a:r>
              <a:rPr lang="it-IT" sz="2800" b="0" strike="noStrike" spc="-1">
                <a:solidFill>
                  <a:srgbClr val="FF9900"/>
                </a:solidFill>
                <a:latin typeface="Merriweather"/>
                <a:ea typeface="Merriweather"/>
              </a:rPr>
              <a:t>Ambiente accogliente</a:t>
            </a:r>
            <a:endParaRPr lang="it-IT" sz="2800" b="0" strike="noStrike" spc="-1">
              <a:latin typeface="Arial"/>
            </a:endParaRPr>
          </a:p>
        </p:txBody>
      </p:sp>
      <p:pic>
        <p:nvPicPr>
          <p:cNvPr id="233" name="Google Shape;272;p33"/>
          <p:cNvPicPr/>
          <p:nvPr/>
        </p:nvPicPr>
        <p:blipFill>
          <a:blip r:embed="rId4"/>
          <a:stretch/>
        </p:blipFill>
        <p:spPr>
          <a:xfrm>
            <a:off x="595440" y="1304280"/>
            <a:ext cx="4496400" cy="2211480"/>
          </a:xfrm>
          <a:prstGeom prst="rect">
            <a:avLst/>
          </a:prstGeom>
          <a:ln>
            <a:noFill/>
          </a:ln>
        </p:spPr>
      </p:pic>
      <p:sp>
        <p:nvSpPr>
          <p:cNvPr id="234" name="CustomShape 2"/>
          <p:cNvSpPr/>
          <p:nvPr/>
        </p:nvSpPr>
        <p:spPr>
          <a:xfrm>
            <a:off x="6386040" y="594720"/>
            <a:ext cx="3723480" cy="87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/>
          <a:lstStyle/>
          <a:p>
            <a:pPr algn="ctr">
              <a:lnSpc>
                <a:spcPct val="100000"/>
              </a:lnSpc>
            </a:pPr>
            <a:r>
              <a:rPr lang="it-IT" sz="2600" b="0" strike="noStrike" spc="-1">
                <a:solidFill>
                  <a:srgbClr val="FF9900"/>
                </a:solidFill>
                <a:latin typeface="Merriweather"/>
                <a:ea typeface="Merriweather"/>
              </a:rPr>
              <a:t>Computer a disposizione degli studenti</a:t>
            </a:r>
            <a:endParaRPr lang="it-IT" sz="2600" b="0" strike="noStrike" spc="-1">
              <a:latin typeface="Arial"/>
            </a:endParaRPr>
          </a:p>
        </p:txBody>
      </p:sp>
      <p:pic>
        <p:nvPicPr>
          <p:cNvPr id="235" name="Google Shape;274;p33"/>
          <p:cNvPicPr/>
          <p:nvPr/>
        </p:nvPicPr>
        <p:blipFill>
          <a:blip r:embed="rId5"/>
          <a:stretch/>
        </p:blipFill>
        <p:spPr>
          <a:xfrm>
            <a:off x="6255720" y="1569600"/>
            <a:ext cx="3984480" cy="1680840"/>
          </a:xfrm>
          <a:prstGeom prst="rect">
            <a:avLst/>
          </a:prstGeom>
          <a:ln>
            <a:noFill/>
          </a:ln>
        </p:spPr>
      </p:pic>
      <p:sp>
        <p:nvSpPr>
          <p:cNvPr id="236" name="CustomShape 3"/>
          <p:cNvSpPr/>
          <p:nvPr/>
        </p:nvSpPr>
        <p:spPr>
          <a:xfrm>
            <a:off x="1780560" y="4318920"/>
            <a:ext cx="3310920" cy="85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r">
              <a:lnSpc>
                <a:spcPct val="100000"/>
              </a:lnSpc>
            </a:pPr>
            <a:r>
              <a:rPr lang="it-IT" sz="2600" b="0" strike="noStrike" spc="-1">
                <a:solidFill>
                  <a:srgbClr val="FF9900"/>
                </a:solidFill>
                <a:latin typeface="Merriweather"/>
                <a:ea typeface="Merriweather"/>
              </a:rPr>
              <a:t>Spazi di socializzazione e apprendimento</a:t>
            </a:r>
            <a:endParaRPr lang="it-IT" sz="2600" b="0" strike="noStrike" spc="-1">
              <a:latin typeface="Arial"/>
            </a:endParaRPr>
          </a:p>
        </p:txBody>
      </p:sp>
      <p:pic>
        <p:nvPicPr>
          <p:cNvPr id="237" name="Google Shape;276;p33"/>
          <p:cNvPicPr/>
          <p:nvPr/>
        </p:nvPicPr>
        <p:blipFill>
          <a:blip r:embed="rId6"/>
          <a:stretch/>
        </p:blipFill>
        <p:spPr>
          <a:xfrm>
            <a:off x="5163840" y="3974760"/>
            <a:ext cx="3656520" cy="1543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81;p34"/>
          <p:cNvPicPr/>
          <p:nvPr/>
        </p:nvPicPr>
        <p:blipFill>
          <a:blip r:embed="rId2"/>
          <a:stretch/>
        </p:blipFill>
        <p:spPr>
          <a:xfrm>
            <a:off x="10838880" y="318960"/>
            <a:ext cx="1158120" cy="1145880"/>
          </a:xfrm>
          <a:prstGeom prst="rect">
            <a:avLst/>
          </a:prstGeom>
          <a:ln>
            <a:noFill/>
          </a:ln>
        </p:spPr>
      </p:pic>
      <p:pic>
        <p:nvPicPr>
          <p:cNvPr id="239" name="Google Shape;282;p34"/>
          <p:cNvPicPr/>
          <p:nvPr/>
        </p:nvPicPr>
        <p:blipFill>
          <a:blip r:embed="rId3"/>
          <a:stretch/>
        </p:blipFill>
        <p:spPr>
          <a:xfrm>
            <a:off x="-315360" y="4757760"/>
            <a:ext cx="12569040" cy="2370960"/>
          </a:xfrm>
          <a:prstGeom prst="rect">
            <a:avLst/>
          </a:prstGeom>
          <a:ln>
            <a:noFill/>
          </a:ln>
        </p:spPr>
      </p:pic>
      <p:sp>
        <p:nvSpPr>
          <p:cNvPr id="240" name="CustomShape 1"/>
          <p:cNvSpPr/>
          <p:nvPr/>
        </p:nvSpPr>
        <p:spPr>
          <a:xfrm>
            <a:off x="2459520" y="318960"/>
            <a:ext cx="72727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CustomShape 2"/>
          <p:cNvSpPr/>
          <p:nvPr/>
        </p:nvSpPr>
        <p:spPr>
          <a:xfrm>
            <a:off x="301752" y="318960"/>
            <a:ext cx="6643368" cy="551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285840" indent="-183960" algn="just">
              <a:lnSpc>
                <a:spcPct val="115000"/>
              </a:lnSpc>
            </a:pPr>
            <a:endParaRPr lang="it-IT" sz="2600" b="0" strike="noStrike" spc="-1" dirty="0">
              <a:latin typeface="Arial"/>
            </a:endParaRPr>
          </a:p>
          <a:p>
            <a:pPr marL="140040" algn="just">
              <a:lnSpc>
                <a:spcPct val="115000"/>
              </a:lnSpc>
              <a:buClr>
                <a:srgbClr val="000000"/>
              </a:buClr>
            </a:pPr>
            <a:endParaRPr lang="it-IT" sz="3200" b="1" spc="-1" dirty="0">
              <a:solidFill>
                <a:srgbClr val="0000FF"/>
              </a:solidFill>
              <a:latin typeface="Merriweather"/>
              <a:ea typeface="Merriweather"/>
            </a:endParaRPr>
          </a:p>
          <a:p>
            <a:pPr marL="140040" algn="just">
              <a:lnSpc>
                <a:spcPct val="115000"/>
              </a:lnSpc>
              <a:buClr>
                <a:srgbClr val="000000"/>
              </a:buClr>
            </a:pPr>
            <a:r>
              <a:rPr lang="it-IT" sz="3000" b="1" spc="-1" dirty="0">
                <a:solidFill>
                  <a:srgbClr val="0000FF"/>
                </a:solidFill>
                <a:latin typeface="Merriweather"/>
                <a:ea typeface="Merriweather"/>
              </a:rPr>
              <a:t>Attività di orientamento in uscita: </a:t>
            </a:r>
            <a:r>
              <a:rPr lang="it-IT" sz="3000" b="1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incontri con docenti universitari, con esponenti mondo del lavoro e agenzie recruiting</a:t>
            </a:r>
            <a:endParaRPr lang="it-IT" sz="3000" b="0" strike="noStrike" spc="-1" dirty="0">
              <a:latin typeface="Arial"/>
            </a:endParaRPr>
          </a:p>
          <a:p>
            <a:pPr marL="127440">
              <a:lnSpc>
                <a:spcPct val="115000"/>
              </a:lnSpc>
              <a:buClr>
                <a:srgbClr val="FF0000"/>
              </a:buClr>
            </a:pPr>
            <a:r>
              <a:rPr lang="it-IT" sz="3000" b="1" strike="noStrike" spc="-1" dirty="0">
                <a:solidFill>
                  <a:srgbClr val="0000FF"/>
                </a:solidFill>
                <a:latin typeface="Merriweather"/>
                <a:ea typeface="Merriweather"/>
              </a:rPr>
              <a:t>Sostegno e accompagnamento alla persona: </a:t>
            </a:r>
            <a:r>
              <a:rPr lang="it-IT" sz="3000" b="1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sportello CIC</a:t>
            </a:r>
            <a:endParaRPr lang="it-IT" sz="3000" b="0" strike="noStrike" spc="-1" dirty="0">
              <a:latin typeface="Arial"/>
            </a:endParaRPr>
          </a:p>
          <a:p>
            <a:pPr marL="127440">
              <a:lnSpc>
                <a:spcPct val="115000"/>
              </a:lnSpc>
              <a:buClr>
                <a:srgbClr val="FF0000"/>
              </a:buClr>
            </a:pPr>
            <a:r>
              <a:rPr lang="it-IT" sz="3000" b="1" strike="noStrike" spc="-1" dirty="0">
                <a:solidFill>
                  <a:srgbClr val="0000FF"/>
                </a:solidFill>
                <a:latin typeface="Merriweather"/>
                <a:ea typeface="Merriweather"/>
              </a:rPr>
              <a:t>A scuola di… scuola:</a:t>
            </a:r>
            <a:r>
              <a:rPr lang="it-IT" sz="3000" b="1" strike="noStrike" spc="-1" dirty="0">
                <a:solidFill>
                  <a:srgbClr val="FF0000"/>
                </a:solidFill>
                <a:latin typeface="Merriweather"/>
                <a:ea typeface="Merriweather"/>
              </a:rPr>
              <a:t> </a:t>
            </a:r>
            <a:r>
              <a:rPr lang="it-IT" sz="3000" b="1" strike="noStrike" spc="-1" dirty="0">
                <a:latin typeface="Merriweather"/>
                <a:ea typeface="Merriweather"/>
              </a:rPr>
              <a:t>educazione alla</a:t>
            </a:r>
            <a:r>
              <a:rPr lang="it-IT" sz="3000" b="1" strike="noStrike" spc="-1" dirty="0">
                <a:solidFill>
                  <a:srgbClr val="FF0000"/>
                </a:solidFill>
                <a:latin typeface="Merriweather"/>
                <a:ea typeface="Merriweather"/>
              </a:rPr>
              <a:t> </a:t>
            </a:r>
            <a:r>
              <a:rPr lang="it-IT" sz="3000" b="1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partecipazione attiva: corso rappresentanti studenti, cittadinanza attiva, educazione alla legalità</a:t>
            </a:r>
          </a:p>
          <a:p>
            <a:pPr marL="127440">
              <a:lnSpc>
                <a:spcPct val="115000"/>
              </a:lnSpc>
              <a:buClr>
                <a:srgbClr val="FF0000"/>
              </a:buClr>
            </a:pPr>
            <a:r>
              <a:rPr lang="it-IT" sz="3000" b="1" spc="-1" dirty="0">
                <a:solidFill>
                  <a:srgbClr val="0000FF"/>
                </a:solidFill>
                <a:latin typeface="Merriweather"/>
                <a:ea typeface="Merriweather"/>
              </a:rPr>
              <a:t>Percorsi di Simulazione d’Impresa</a:t>
            </a:r>
          </a:p>
          <a:p>
            <a:pPr algn="just">
              <a:lnSpc>
                <a:spcPct val="115000"/>
              </a:lnSpc>
              <a:spcBef>
                <a:spcPts val="1001"/>
              </a:spcBef>
            </a:pPr>
            <a:endParaRPr lang="it-IT" sz="1600" b="0" strike="noStrike" spc="-1" dirty="0">
              <a:latin typeface="Arial"/>
            </a:endParaRPr>
          </a:p>
          <a:p>
            <a:pPr algn="just">
              <a:lnSpc>
                <a:spcPct val="115000"/>
              </a:lnSpc>
              <a:spcBef>
                <a:spcPts val="1001"/>
              </a:spcBef>
            </a:pPr>
            <a:endParaRPr lang="it-IT" sz="1600" b="0" strike="noStrike" spc="-1" dirty="0">
              <a:latin typeface="Arial"/>
            </a:endParaRPr>
          </a:p>
        </p:txBody>
      </p:sp>
      <p:pic>
        <p:nvPicPr>
          <p:cNvPr id="242" name="Google Shape;285;p34"/>
          <p:cNvPicPr/>
          <p:nvPr/>
        </p:nvPicPr>
        <p:blipFill>
          <a:blip r:embed="rId4"/>
          <a:stretch/>
        </p:blipFill>
        <p:spPr>
          <a:xfrm>
            <a:off x="7189920" y="1392120"/>
            <a:ext cx="3095640" cy="2321640"/>
          </a:xfrm>
          <a:prstGeom prst="rect">
            <a:avLst/>
          </a:prstGeom>
          <a:ln>
            <a:noFill/>
          </a:ln>
        </p:spPr>
      </p:pic>
      <p:pic>
        <p:nvPicPr>
          <p:cNvPr id="243" name="Google Shape;286;p34"/>
          <p:cNvPicPr/>
          <p:nvPr/>
        </p:nvPicPr>
        <p:blipFill>
          <a:blip r:embed="rId5"/>
          <a:stretch/>
        </p:blipFill>
        <p:spPr>
          <a:xfrm>
            <a:off x="6866280" y="4147920"/>
            <a:ext cx="2072160" cy="1554120"/>
          </a:xfrm>
          <a:prstGeom prst="rect">
            <a:avLst/>
          </a:prstGeom>
          <a:ln>
            <a:noFill/>
          </a:ln>
        </p:spPr>
      </p:pic>
      <p:pic>
        <p:nvPicPr>
          <p:cNvPr id="244" name="Google Shape;287;p34"/>
          <p:cNvPicPr/>
          <p:nvPr/>
        </p:nvPicPr>
        <p:blipFill>
          <a:blip r:embed="rId6"/>
          <a:stretch/>
        </p:blipFill>
        <p:spPr>
          <a:xfrm rot="10800000">
            <a:off x="9183240" y="3952080"/>
            <a:ext cx="2595960" cy="1946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92;p35"/>
          <p:cNvPicPr/>
          <p:nvPr/>
        </p:nvPicPr>
        <p:blipFill>
          <a:blip r:embed="rId2"/>
          <a:stretch/>
        </p:blipFill>
        <p:spPr>
          <a:xfrm>
            <a:off x="10838880" y="318960"/>
            <a:ext cx="1158120" cy="1145880"/>
          </a:xfrm>
          <a:prstGeom prst="rect">
            <a:avLst/>
          </a:prstGeom>
          <a:ln>
            <a:noFill/>
          </a:ln>
        </p:spPr>
      </p:pic>
      <p:pic>
        <p:nvPicPr>
          <p:cNvPr id="246" name="Google Shape;293;p35"/>
          <p:cNvPicPr/>
          <p:nvPr/>
        </p:nvPicPr>
        <p:blipFill>
          <a:blip r:embed="rId3"/>
          <a:stretch/>
        </p:blipFill>
        <p:spPr>
          <a:xfrm>
            <a:off x="-1040040" y="4486680"/>
            <a:ext cx="12569040" cy="2370960"/>
          </a:xfrm>
          <a:prstGeom prst="rect">
            <a:avLst/>
          </a:prstGeom>
          <a:ln>
            <a:noFill/>
          </a:ln>
        </p:spPr>
      </p:pic>
      <p:sp>
        <p:nvSpPr>
          <p:cNvPr id="247" name="CustomShape 1"/>
          <p:cNvSpPr/>
          <p:nvPr/>
        </p:nvSpPr>
        <p:spPr>
          <a:xfrm>
            <a:off x="385200" y="493200"/>
            <a:ext cx="3456720" cy="85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it-IT" sz="2600" b="0" strike="noStrike" spc="-1">
                <a:solidFill>
                  <a:srgbClr val="FF9900"/>
                </a:solidFill>
                <a:latin typeface="Merriweather"/>
                <a:ea typeface="Merriweather"/>
              </a:rPr>
              <a:t>Attività sportive</a:t>
            </a:r>
            <a:endParaRPr lang="it-IT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600" b="0" strike="noStrike" spc="-1">
                <a:solidFill>
                  <a:srgbClr val="FF9900"/>
                </a:solidFill>
                <a:latin typeface="Merriweather"/>
                <a:ea typeface="Merriweather"/>
              </a:rPr>
              <a:t>del CSS</a:t>
            </a:r>
            <a:endParaRPr lang="it-IT" sz="2600" b="0" strike="noStrike" spc="-1">
              <a:latin typeface="Arial"/>
            </a:endParaRPr>
          </a:p>
        </p:txBody>
      </p:sp>
      <p:pic>
        <p:nvPicPr>
          <p:cNvPr id="248" name="Google Shape;295;p35"/>
          <p:cNvPicPr/>
          <p:nvPr/>
        </p:nvPicPr>
        <p:blipFill>
          <a:blip r:embed="rId4"/>
          <a:stretch/>
        </p:blipFill>
        <p:spPr>
          <a:xfrm>
            <a:off x="3898800" y="48600"/>
            <a:ext cx="3785760" cy="2538720"/>
          </a:xfrm>
          <a:prstGeom prst="rect">
            <a:avLst/>
          </a:prstGeom>
          <a:ln>
            <a:noFill/>
          </a:ln>
        </p:spPr>
      </p:pic>
      <p:pic>
        <p:nvPicPr>
          <p:cNvPr id="249" name="Google Shape;296;p35"/>
          <p:cNvPicPr/>
          <p:nvPr/>
        </p:nvPicPr>
        <p:blipFill>
          <a:blip r:embed="rId5"/>
          <a:stretch/>
        </p:blipFill>
        <p:spPr>
          <a:xfrm>
            <a:off x="152280" y="1501560"/>
            <a:ext cx="3610080" cy="2030760"/>
          </a:xfrm>
          <a:prstGeom prst="rect">
            <a:avLst/>
          </a:prstGeom>
          <a:ln>
            <a:noFill/>
          </a:ln>
        </p:spPr>
      </p:pic>
      <p:pic>
        <p:nvPicPr>
          <p:cNvPr id="250" name="Google Shape;297;p35"/>
          <p:cNvPicPr/>
          <p:nvPr/>
        </p:nvPicPr>
        <p:blipFill>
          <a:blip r:embed="rId6"/>
          <a:stretch/>
        </p:blipFill>
        <p:spPr>
          <a:xfrm>
            <a:off x="3994920" y="2706120"/>
            <a:ext cx="4201920" cy="2363400"/>
          </a:xfrm>
          <a:prstGeom prst="rect">
            <a:avLst/>
          </a:prstGeom>
          <a:ln>
            <a:noFill/>
          </a:ln>
        </p:spPr>
      </p:pic>
      <p:pic>
        <p:nvPicPr>
          <p:cNvPr id="251" name="Google Shape;298;p35"/>
          <p:cNvPicPr/>
          <p:nvPr/>
        </p:nvPicPr>
        <p:blipFill>
          <a:blip r:embed="rId7"/>
          <a:stretch/>
        </p:blipFill>
        <p:spPr>
          <a:xfrm>
            <a:off x="7599600" y="1192680"/>
            <a:ext cx="3063960" cy="2538720"/>
          </a:xfrm>
          <a:prstGeom prst="rect">
            <a:avLst/>
          </a:prstGeom>
          <a:ln>
            <a:noFill/>
          </a:ln>
        </p:spPr>
      </p:pic>
      <p:pic>
        <p:nvPicPr>
          <p:cNvPr id="252" name="Google Shape;299;p35"/>
          <p:cNvPicPr/>
          <p:nvPr/>
        </p:nvPicPr>
        <p:blipFill>
          <a:blip r:embed="rId8"/>
          <a:srcRect l="868" t="25833" r="14865" b="878"/>
          <a:stretch/>
        </p:blipFill>
        <p:spPr>
          <a:xfrm>
            <a:off x="152280" y="3830400"/>
            <a:ext cx="3908520" cy="2668680"/>
          </a:xfrm>
          <a:prstGeom prst="rect">
            <a:avLst/>
          </a:prstGeom>
          <a:ln>
            <a:noFill/>
          </a:ln>
        </p:spPr>
      </p:pic>
      <p:pic>
        <p:nvPicPr>
          <p:cNvPr id="253" name="Google Shape;300;p35"/>
          <p:cNvPicPr/>
          <p:nvPr/>
        </p:nvPicPr>
        <p:blipFill>
          <a:blip r:embed="rId9"/>
          <a:stretch/>
        </p:blipFill>
        <p:spPr>
          <a:xfrm>
            <a:off x="7533720" y="3830400"/>
            <a:ext cx="4463280" cy="3081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305;p36"/>
          <p:cNvPicPr/>
          <p:nvPr/>
        </p:nvPicPr>
        <p:blipFill>
          <a:blip r:embed="rId2"/>
          <a:stretch/>
        </p:blipFill>
        <p:spPr>
          <a:xfrm>
            <a:off x="9909540" y="346392"/>
            <a:ext cx="1158120" cy="1145880"/>
          </a:xfrm>
          <a:prstGeom prst="rect">
            <a:avLst/>
          </a:prstGeom>
          <a:ln>
            <a:noFill/>
          </a:ln>
        </p:spPr>
      </p:pic>
      <p:pic>
        <p:nvPicPr>
          <p:cNvPr id="255" name="Google Shape;306;p36"/>
          <p:cNvPicPr/>
          <p:nvPr/>
        </p:nvPicPr>
        <p:blipFill>
          <a:blip r:embed="rId3"/>
          <a:stretch/>
        </p:blipFill>
        <p:spPr>
          <a:xfrm>
            <a:off x="-315360" y="4757760"/>
            <a:ext cx="12569040" cy="2370960"/>
          </a:xfrm>
          <a:prstGeom prst="rect">
            <a:avLst/>
          </a:prstGeom>
          <a:ln>
            <a:noFill/>
          </a:ln>
        </p:spPr>
      </p:pic>
      <p:sp>
        <p:nvSpPr>
          <p:cNvPr id="256" name="CustomShape 1"/>
          <p:cNvSpPr/>
          <p:nvPr/>
        </p:nvSpPr>
        <p:spPr>
          <a:xfrm>
            <a:off x="385200" y="174240"/>
            <a:ext cx="10103400" cy="91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it-IT" sz="4800" b="1" strike="noStrike" spc="-1">
                <a:solidFill>
                  <a:srgbClr val="0033CC"/>
                </a:solidFill>
                <a:latin typeface="Trebuchet MS"/>
                <a:ea typeface="Trebuchet MS"/>
              </a:rPr>
              <a:t>       </a:t>
            </a:r>
            <a:r>
              <a:rPr lang="it-IT" sz="3600" b="1" strike="noStrike" spc="-1">
                <a:solidFill>
                  <a:srgbClr val="0033CC"/>
                </a:solidFill>
                <a:latin typeface="Merriweather"/>
                <a:ea typeface="Merriweather"/>
              </a:rPr>
              <a:t>SEZIONE INTERNAZIONALE</a:t>
            </a:r>
            <a:endParaRPr lang="it-IT" sz="3600" b="0" strike="noStrike" spc="-1">
              <a:latin typeface="Arial"/>
            </a:endParaRPr>
          </a:p>
        </p:txBody>
      </p:sp>
      <p:pic>
        <p:nvPicPr>
          <p:cNvPr id="257" name="Google Shape;308;p36"/>
          <p:cNvPicPr/>
          <p:nvPr/>
        </p:nvPicPr>
        <p:blipFill>
          <a:blip r:embed="rId4"/>
          <a:stretch/>
        </p:blipFill>
        <p:spPr>
          <a:xfrm>
            <a:off x="1728216" y="1085760"/>
            <a:ext cx="6867144" cy="1147320"/>
          </a:xfrm>
          <a:prstGeom prst="rect">
            <a:avLst/>
          </a:prstGeom>
          <a:ln>
            <a:noFill/>
          </a:ln>
        </p:spPr>
      </p:pic>
      <p:sp>
        <p:nvSpPr>
          <p:cNvPr id="258" name="CustomShape 2"/>
          <p:cNvSpPr/>
          <p:nvPr/>
        </p:nvSpPr>
        <p:spPr>
          <a:xfrm>
            <a:off x="630720" y="2532888"/>
            <a:ext cx="10643832" cy="28048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/>
          <a:lstStyle/>
          <a:p>
            <a:pPr algn="just"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La sezione internazionale si caratterizza per lo </a:t>
            </a:r>
            <a:r>
              <a:rPr lang="it-IT" sz="2400" b="1" strike="noStrike" spc="-1" dirty="0">
                <a:solidFill>
                  <a:srgbClr val="FF0000"/>
                </a:solidFill>
                <a:latin typeface="Merriweather"/>
                <a:ea typeface="Merriweather"/>
              </a:rPr>
              <a:t>studio di alcune discipline in lingua Inglese</a:t>
            </a:r>
            <a:r>
              <a:rPr lang="it-IT" sz="2400" b="0" strike="noStrike" spc="-1" dirty="0">
                <a:solidFill>
                  <a:srgbClr val="FF0000"/>
                </a:solidFill>
                <a:latin typeface="Merriweather"/>
                <a:ea typeface="Merriweather"/>
              </a:rPr>
              <a:t> </a:t>
            </a:r>
            <a:r>
              <a:rPr lang="it-IT" sz="2400" b="0" strike="noStrike" spc="-1" dirty="0">
                <a:solidFill>
                  <a:srgbClr val="222222"/>
                </a:solidFill>
                <a:latin typeface="Merriweather"/>
                <a:ea typeface="Merriweather"/>
              </a:rPr>
              <a:t>e l’</a:t>
            </a:r>
            <a:r>
              <a:rPr lang="it-IT" sz="2400" b="0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opportunità di sostenere per esse un esame di certificazione equivalente a un doppio diploma. </a:t>
            </a:r>
            <a:endParaRPr lang="it-IT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444444"/>
                </a:solidFill>
                <a:latin typeface="Merriweather"/>
                <a:ea typeface="Merriweather"/>
              </a:rPr>
              <a:t>Il curriculum del corso internazionale, è un curriculum impegnativo e potenziato che comporta lo studio di una programmazione che integra il curricolo nazionale con quello internazionale che viene insegnato in lingua inglese. </a:t>
            </a:r>
            <a:endParaRPr lang="it-IT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444444"/>
                </a:solidFill>
                <a:latin typeface="Merriweather"/>
                <a:ea typeface="Merriweather"/>
              </a:rPr>
              <a:t>Le lezioni sono tenute da esperti madrelingua affiancati dai docenti curricolari.</a:t>
            </a:r>
            <a:endParaRPr lang="it-IT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314;p37"/>
          <p:cNvPicPr/>
          <p:nvPr/>
        </p:nvPicPr>
        <p:blipFill>
          <a:blip r:embed="rId2"/>
          <a:stretch/>
        </p:blipFill>
        <p:spPr>
          <a:xfrm>
            <a:off x="10838880" y="318960"/>
            <a:ext cx="1158120" cy="1145880"/>
          </a:xfrm>
          <a:prstGeom prst="rect">
            <a:avLst/>
          </a:prstGeom>
          <a:ln>
            <a:noFill/>
          </a:ln>
        </p:spPr>
      </p:pic>
      <p:pic>
        <p:nvPicPr>
          <p:cNvPr id="260" name="Google Shape;315;p37"/>
          <p:cNvPicPr/>
          <p:nvPr/>
        </p:nvPicPr>
        <p:blipFill>
          <a:blip r:embed="rId3"/>
          <a:stretch/>
        </p:blipFill>
        <p:spPr>
          <a:xfrm>
            <a:off x="-315360" y="4757760"/>
            <a:ext cx="12569040" cy="2370960"/>
          </a:xfrm>
          <a:prstGeom prst="rect">
            <a:avLst/>
          </a:prstGeom>
          <a:ln>
            <a:noFill/>
          </a:ln>
        </p:spPr>
      </p:pic>
      <p:sp>
        <p:nvSpPr>
          <p:cNvPr id="261" name="CustomShape 1"/>
          <p:cNvSpPr/>
          <p:nvPr/>
        </p:nvSpPr>
        <p:spPr>
          <a:xfrm>
            <a:off x="2350008" y="407520"/>
            <a:ext cx="8130672" cy="96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2800" b="1" i="1" strike="noStrike" spc="-1" dirty="0">
                <a:solidFill>
                  <a:srgbClr val="0033CC"/>
                </a:solidFill>
                <a:latin typeface="Merriweather"/>
                <a:ea typeface="Merriweather"/>
              </a:rPr>
              <a:t>UN VALORE IN PIU’  NEL MONDO UNIVERSITARIO E PROFESSIONALE</a:t>
            </a:r>
            <a:endParaRPr lang="it-IT" sz="2800" b="0" strike="noStrike" spc="-1" dirty="0">
              <a:latin typeface="Arial"/>
            </a:endParaRPr>
          </a:p>
        </p:txBody>
      </p:sp>
      <p:sp>
        <p:nvSpPr>
          <p:cNvPr id="262" name="CustomShape 2"/>
          <p:cNvSpPr/>
          <p:nvPr/>
        </p:nvSpPr>
        <p:spPr>
          <a:xfrm>
            <a:off x="414720" y="1588320"/>
            <a:ext cx="10424160" cy="39712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FF0000"/>
                </a:solidFill>
                <a:latin typeface="Merriweather"/>
                <a:ea typeface="Merriweather"/>
              </a:rPr>
              <a:t>Certificazioni IGCSE e A Level</a:t>
            </a:r>
            <a:endParaRPr lang="it-IT" sz="2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2000" b="0" strike="noStrike" spc="-1" dirty="0">
                <a:latin typeface="Merriweather"/>
                <a:ea typeface="Merriweather"/>
              </a:rPr>
              <a:t>Da non confondersi con le certificazioni unicamente linguistiche,</a:t>
            </a:r>
            <a:endParaRPr lang="it-IT" sz="2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2000" b="1" strike="noStrike" spc="-1" dirty="0">
                <a:latin typeface="Merriweather"/>
                <a:ea typeface="Merriweather"/>
              </a:rPr>
              <a:t>favoriscono l’accesso ad oltre 100 atenei in tutto il mondo </a:t>
            </a:r>
            <a:r>
              <a:rPr lang="it-IT" sz="2000" b="0" strike="noStrike" spc="-1" dirty="0">
                <a:latin typeface="Merriweather"/>
                <a:ea typeface="Merriweather"/>
              </a:rPr>
              <a:t>e sono riconosciute come credito presso l’Ateneo di Bologna e nel mondo del lavoro.</a:t>
            </a:r>
            <a:endParaRPr lang="it-IT" sz="2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2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FF0000"/>
                </a:solidFill>
                <a:latin typeface="Merriweather"/>
                <a:ea typeface="Merriweather"/>
              </a:rPr>
              <a:t>IGCSE</a:t>
            </a:r>
            <a:r>
              <a:rPr lang="it-IT" sz="2000" b="0" strike="noStrike" spc="-1" dirty="0">
                <a:solidFill>
                  <a:srgbClr val="00B050"/>
                </a:solidFill>
                <a:latin typeface="Merriweather"/>
                <a:ea typeface="Merriweather"/>
              </a:rPr>
              <a:t> - </a:t>
            </a:r>
            <a:r>
              <a:rPr lang="it-IT" sz="2000" b="0" strike="noStrike" spc="-1" dirty="0">
                <a:latin typeface="Merriweather"/>
                <a:ea typeface="Merriweather"/>
              </a:rPr>
              <a:t>Un voto pari a C nell’esame IGCSE di “English </a:t>
            </a:r>
            <a:r>
              <a:rPr lang="it-IT" sz="2000" b="0" strike="noStrike" spc="-1" dirty="0" err="1">
                <a:latin typeface="Merriweather"/>
                <a:ea typeface="Merriweather"/>
              </a:rPr>
              <a:t>as</a:t>
            </a:r>
            <a:r>
              <a:rPr lang="it-IT" sz="2000" b="0" strike="noStrike" spc="-1" dirty="0">
                <a:latin typeface="Merriweather"/>
                <a:ea typeface="Merriweather"/>
              </a:rPr>
              <a:t> a Second Language” soddisfa i requisiti di conoscenza della lingua inglese di molte università nel Regno Unito e in altri paesi anglofoni. </a:t>
            </a:r>
            <a:endParaRPr lang="it-IT" sz="2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2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FF0000"/>
                </a:solidFill>
                <a:latin typeface="Merriweather"/>
                <a:ea typeface="Merriweather"/>
              </a:rPr>
              <a:t>A Level </a:t>
            </a:r>
            <a:r>
              <a:rPr lang="it-IT" sz="2000" b="0" strike="noStrike" spc="-1" dirty="0">
                <a:latin typeface="Merriweather"/>
                <a:ea typeface="Merriweather"/>
              </a:rPr>
              <a:t>è un esame di livello successivo all’IGCSE rivolto a studenti del quarto o quinto anno che abbiano superato brillantemente il livello precedente; A Level corrisponde ad un livello di eccellenza; due o più materie superate a questo livello costituiscono titolo necessario per l’ammissione universitaria in nelle facoltà anglofone </a:t>
            </a:r>
            <a:endParaRPr lang="it-IT" sz="2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 dirty="0">
              <a:latin typeface="Arial"/>
            </a:endParaRPr>
          </a:p>
        </p:txBody>
      </p:sp>
      <p:pic>
        <p:nvPicPr>
          <p:cNvPr id="263" name="Google Shape;318;p37"/>
          <p:cNvPicPr/>
          <p:nvPr/>
        </p:nvPicPr>
        <p:blipFill>
          <a:blip r:embed="rId4"/>
          <a:stretch/>
        </p:blipFill>
        <p:spPr>
          <a:xfrm>
            <a:off x="8432064" y="5304492"/>
            <a:ext cx="3399120" cy="824760"/>
          </a:xfrm>
          <a:prstGeom prst="rect">
            <a:avLst/>
          </a:prstGeom>
          <a:ln>
            <a:noFill/>
          </a:ln>
        </p:spPr>
      </p:pic>
      <p:pic>
        <p:nvPicPr>
          <p:cNvPr id="264" name="Google Shape;319;p37"/>
          <p:cNvPicPr/>
          <p:nvPr/>
        </p:nvPicPr>
        <p:blipFill>
          <a:blip r:embed="rId5"/>
          <a:stretch/>
        </p:blipFill>
        <p:spPr>
          <a:xfrm>
            <a:off x="414720" y="492120"/>
            <a:ext cx="1728360" cy="799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324;p38"/>
          <p:cNvPicPr/>
          <p:nvPr/>
        </p:nvPicPr>
        <p:blipFill>
          <a:blip r:embed="rId2"/>
          <a:stretch/>
        </p:blipFill>
        <p:spPr>
          <a:xfrm>
            <a:off x="10838880" y="318960"/>
            <a:ext cx="1158120" cy="1145880"/>
          </a:xfrm>
          <a:prstGeom prst="rect">
            <a:avLst/>
          </a:prstGeom>
          <a:ln>
            <a:noFill/>
          </a:ln>
        </p:spPr>
      </p:pic>
      <p:pic>
        <p:nvPicPr>
          <p:cNvPr id="266" name="Google Shape;325;p38"/>
          <p:cNvPicPr/>
          <p:nvPr/>
        </p:nvPicPr>
        <p:blipFill>
          <a:blip r:embed="rId3"/>
          <a:stretch/>
        </p:blipFill>
        <p:spPr>
          <a:xfrm>
            <a:off x="-315360" y="4757760"/>
            <a:ext cx="12569040" cy="2370960"/>
          </a:xfrm>
          <a:prstGeom prst="rect">
            <a:avLst/>
          </a:prstGeom>
          <a:ln>
            <a:noFill/>
          </a:ln>
        </p:spPr>
      </p:pic>
      <p:sp>
        <p:nvSpPr>
          <p:cNvPr id="267" name="CustomShape 1"/>
          <p:cNvSpPr/>
          <p:nvPr/>
        </p:nvSpPr>
        <p:spPr>
          <a:xfrm>
            <a:off x="396240" y="1464840"/>
            <a:ext cx="5410794" cy="445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80000"/>
              </a:lnSpc>
            </a:pPr>
            <a:r>
              <a:rPr lang="it-IT" sz="3200" b="0" strike="noStrike" spc="-1" dirty="0">
                <a:solidFill>
                  <a:srgbClr val="FF0000"/>
                </a:solidFill>
                <a:latin typeface="Merriweather"/>
                <a:ea typeface="Merriweather"/>
              </a:rPr>
              <a:t>BIENNIO</a:t>
            </a:r>
            <a:endParaRPr lang="it-IT" sz="3200" b="0" strike="noStrike" spc="-1" dirty="0">
              <a:latin typeface="Arial"/>
            </a:endParaRPr>
          </a:p>
          <a:p>
            <a:pPr>
              <a:lnSpc>
                <a:spcPct val="80000"/>
              </a:lnSpc>
              <a:spcBef>
                <a:spcPts val="439"/>
              </a:spcBef>
            </a:pPr>
            <a:r>
              <a:rPr lang="it-IT" sz="3200" b="1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Due materie</a:t>
            </a:r>
            <a:r>
              <a:rPr lang="it-IT" sz="3200" b="0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 </a:t>
            </a:r>
            <a:r>
              <a:rPr lang="it-IT" sz="3200" b="1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in orario curricolare </a:t>
            </a:r>
            <a:r>
              <a:rPr lang="it-IT" sz="3200" b="1" strike="noStrike" spc="-1">
                <a:solidFill>
                  <a:srgbClr val="000000"/>
                </a:solidFill>
                <a:latin typeface="Merriweather"/>
                <a:ea typeface="Merriweather"/>
              </a:rPr>
              <a:t>(mattino)</a:t>
            </a:r>
            <a:endParaRPr lang="it-IT" sz="3200" b="0" strike="noStrike" spc="-1" dirty="0">
              <a:latin typeface="Arial"/>
            </a:endParaRPr>
          </a:p>
          <a:p>
            <a:pPr>
              <a:lnSpc>
                <a:spcPct val="80000"/>
              </a:lnSpc>
              <a:spcBef>
                <a:spcPts val="601"/>
              </a:spcBef>
            </a:pPr>
            <a:r>
              <a:rPr lang="it-IT" sz="3200" b="0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- ENGLISH AS A SECOND LANGUAGE (Inglese) - 1 ora settimanale</a:t>
            </a:r>
            <a:endParaRPr lang="it-IT" sz="3200" b="0" strike="noStrike" spc="-1" dirty="0">
              <a:latin typeface="Arial"/>
            </a:endParaRPr>
          </a:p>
          <a:p>
            <a:pPr>
              <a:lnSpc>
                <a:spcPct val="80000"/>
              </a:lnSpc>
              <a:spcBef>
                <a:spcPts val="601"/>
              </a:spcBef>
            </a:pPr>
            <a:r>
              <a:rPr lang="it-IT" sz="3200" b="0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- GLOBAL PERSPECTIVES - 2 ore settimanali</a:t>
            </a:r>
            <a:endParaRPr lang="it-IT" sz="3200" b="0" strike="noStrike" spc="-1" dirty="0"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601"/>
              </a:spcBef>
            </a:pPr>
            <a:r>
              <a:rPr lang="it-IT" sz="3200" b="0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Al termine del biennio:</a:t>
            </a:r>
            <a:endParaRPr lang="it-IT" sz="3200" b="0" strike="noStrike" spc="-1" dirty="0"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601"/>
              </a:spcBef>
            </a:pPr>
            <a:r>
              <a:rPr lang="it-IT" sz="2400" b="1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Esami di certificazione IGCSE</a:t>
            </a:r>
            <a:endParaRPr lang="it-IT" sz="2400" b="0" strike="noStrike" spc="-1" dirty="0">
              <a:latin typeface="Arial"/>
            </a:endParaRPr>
          </a:p>
          <a:p>
            <a:pPr>
              <a:lnSpc>
                <a:spcPct val="80000"/>
              </a:lnSpc>
              <a:spcBef>
                <a:spcPts val="439"/>
              </a:spcBef>
            </a:pPr>
            <a:endParaRPr lang="it-IT" sz="1800" b="0" strike="noStrike" spc="-1" dirty="0">
              <a:latin typeface="Arial"/>
            </a:endParaRPr>
          </a:p>
          <a:p>
            <a:pPr marL="343080" indent="-215640">
              <a:lnSpc>
                <a:spcPct val="90000"/>
              </a:lnSpc>
              <a:spcBef>
                <a:spcPts val="400"/>
              </a:spcBef>
            </a:pPr>
            <a:endParaRPr lang="it-IT" sz="1800" b="0" strike="noStrike" spc="-1" dirty="0">
              <a:latin typeface="Arial"/>
            </a:endParaRPr>
          </a:p>
        </p:txBody>
      </p:sp>
      <p:sp>
        <p:nvSpPr>
          <p:cNvPr id="268" name="CustomShape 2"/>
          <p:cNvSpPr/>
          <p:nvPr/>
        </p:nvSpPr>
        <p:spPr>
          <a:xfrm>
            <a:off x="1458360" y="407520"/>
            <a:ext cx="9022320" cy="96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2800" b="1" i="1" strike="noStrike" spc="-1">
                <a:solidFill>
                  <a:srgbClr val="0033CC"/>
                </a:solidFill>
                <a:latin typeface="Merriweather"/>
                <a:ea typeface="Merriweather"/>
              </a:rPr>
              <a:t>ARTICOLAZIONI DEL PERCORSO</a:t>
            </a:r>
            <a:endParaRPr lang="it-IT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800" b="1" i="1" strike="noStrike" spc="-1">
                <a:solidFill>
                  <a:srgbClr val="0033CC"/>
                </a:solidFill>
                <a:latin typeface="Merriweather"/>
                <a:ea typeface="Merriweather"/>
              </a:rPr>
              <a:t>INTERNAZIONALE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269" name="CustomShape 3"/>
          <p:cNvSpPr/>
          <p:nvPr/>
        </p:nvSpPr>
        <p:spPr>
          <a:xfrm>
            <a:off x="6096000" y="1464840"/>
            <a:ext cx="5699760" cy="38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80000"/>
              </a:lnSpc>
              <a:spcBef>
                <a:spcPts val="439"/>
              </a:spcBef>
            </a:pPr>
            <a:r>
              <a:rPr lang="it-IT" sz="2800" b="0" strike="noStrike" spc="-1" dirty="0">
                <a:solidFill>
                  <a:srgbClr val="FF0000"/>
                </a:solidFill>
                <a:latin typeface="Merriweather"/>
                <a:ea typeface="Merriweather"/>
              </a:rPr>
              <a:t>SECONDO BIENNIO - opzionale</a:t>
            </a:r>
            <a:endParaRPr lang="it-IT" sz="2800" b="0" strike="noStrike" spc="-1" dirty="0">
              <a:latin typeface="Arial"/>
            </a:endParaRPr>
          </a:p>
          <a:p>
            <a:pPr>
              <a:lnSpc>
                <a:spcPct val="80000"/>
              </a:lnSpc>
              <a:spcBef>
                <a:spcPts val="439"/>
              </a:spcBef>
            </a:pPr>
            <a:r>
              <a:rPr lang="it-IT" sz="2800" b="1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Due materie in orario </a:t>
            </a:r>
            <a:r>
              <a:rPr lang="it-IT" sz="2800" b="1" spc="-1" dirty="0">
                <a:solidFill>
                  <a:srgbClr val="000000"/>
                </a:solidFill>
                <a:latin typeface="Merriweather"/>
                <a:ea typeface="Merriweather"/>
              </a:rPr>
              <a:t>p</a:t>
            </a:r>
            <a:r>
              <a:rPr lang="it-IT" sz="2800" b="1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omeridiano</a:t>
            </a:r>
            <a:endParaRPr lang="it-IT" sz="2800" b="0" strike="noStrike" spc="-1" dirty="0">
              <a:latin typeface="Arial"/>
            </a:endParaRPr>
          </a:p>
          <a:p>
            <a:pPr marL="609480" indent="-418680" algn="just">
              <a:lnSpc>
                <a:spcPct val="80000"/>
              </a:lnSpc>
              <a:spcBef>
                <a:spcPts val="601"/>
              </a:spcBef>
              <a:buClr>
                <a:srgbClr val="000000"/>
              </a:buClr>
              <a:buFont typeface="Merriweather"/>
              <a:buChar char="-"/>
            </a:pPr>
            <a:r>
              <a:rPr lang="it-IT" sz="2800" b="0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ENGLISH AS A FIRST LANGUAGE</a:t>
            </a:r>
          </a:p>
          <a:p>
            <a:pPr marL="609480" indent="-418680" algn="just">
              <a:lnSpc>
                <a:spcPct val="80000"/>
              </a:lnSpc>
              <a:spcBef>
                <a:spcPts val="601"/>
              </a:spcBef>
              <a:buClr>
                <a:srgbClr val="000000"/>
              </a:buClr>
              <a:buFont typeface="Merriweather"/>
              <a:buChar char="-"/>
            </a:pPr>
            <a:endParaRPr lang="it-IT" sz="2800" b="0" strike="noStrike" spc="-1" dirty="0">
              <a:latin typeface="Arial"/>
            </a:endParaRPr>
          </a:p>
          <a:p>
            <a:pPr marL="609480" indent="-418680" algn="just">
              <a:lnSpc>
                <a:spcPct val="80000"/>
              </a:lnSpc>
              <a:buClr>
                <a:srgbClr val="000000"/>
              </a:buClr>
              <a:buFont typeface="Merriweather"/>
              <a:buChar char="-"/>
            </a:pPr>
            <a:r>
              <a:rPr lang="it-IT" sz="2800" b="0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ECONOMICS</a:t>
            </a:r>
            <a:endParaRPr lang="it-IT" sz="2800" b="0" strike="noStrike" spc="-1" dirty="0"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601"/>
              </a:spcBef>
            </a:pPr>
            <a:endParaRPr lang="it-IT" sz="2800" b="0" strike="noStrike" spc="-1" dirty="0">
              <a:latin typeface="Arial"/>
            </a:endParaRPr>
          </a:p>
          <a:p>
            <a:pPr marL="88920" algn="just">
              <a:lnSpc>
                <a:spcPct val="80000"/>
              </a:lnSpc>
            </a:pPr>
            <a:r>
              <a:rPr lang="it-IT" sz="2800" b="0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Al termine del corso:</a:t>
            </a:r>
            <a:endParaRPr lang="it-IT" sz="2800" b="0" strike="noStrike" spc="-1" dirty="0"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439"/>
              </a:spcBef>
            </a:pPr>
            <a:r>
              <a:rPr lang="it-IT" sz="2800" b="1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Esami di certificazione A </a:t>
            </a:r>
            <a:r>
              <a:rPr lang="it-IT" sz="2800" b="1" strike="noStrike" spc="-1" dirty="0" err="1">
                <a:solidFill>
                  <a:srgbClr val="000000"/>
                </a:solidFill>
                <a:latin typeface="Merriweather"/>
                <a:ea typeface="Merriweather"/>
              </a:rPr>
              <a:t>level</a:t>
            </a:r>
            <a:endParaRPr lang="it-IT" sz="2800" b="0" strike="noStrike" spc="-1" dirty="0">
              <a:latin typeface="Arial"/>
            </a:endParaRPr>
          </a:p>
          <a:p>
            <a:pPr marL="343080" indent="-215640">
              <a:lnSpc>
                <a:spcPct val="90000"/>
              </a:lnSpc>
              <a:spcBef>
                <a:spcPts val="400"/>
              </a:spcBef>
            </a:pPr>
            <a:endParaRPr lang="it-IT" sz="2400" b="0" strike="noStrike" spc="-1" dirty="0">
              <a:latin typeface="Arial"/>
            </a:endParaRPr>
          </a:p>
        </p:txBody>
      </p:sp>
      <p:pic>
        <p:nvPicPr>
          <p:cNvPr id="270" name="Google Shape;329;p38"/>
          <p:cNvPicPr/>
          <p:nvPr/>
        </p:nvPicPr>
        <p:blipFill>
          <a:blip r:embed="rId4"/>
          <a:stretch/>
        </p:blipFill>
        <p:spPr>
          <a:xfrm>
            <a:off x="8281800" y="5090760"/>
            <a:ext cx="3399120" cy="824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334;p39"/>
          <p:cNvPicPr/>
          <p:nvPr/>
        </p:nvPicPr>
        <p:blipFill>
          <a:blip r:embed="rId2"/>
          <a:stretch/>
        </p:blipFill>
        <p:spPr>
          <a:xfrm>
            <a:off x="10838880" y="318960"/>
            <a:ext cx="1158120" cy="1145880"/>
          </a:xfrm>
          <a:prstGeom prst="rect">
            <a:avLst/>
          </a:prstGeom>
          <a:ln>
            <a:noFill/>
          </a:ln>
        </p:spPr>
      </p:pic>
      <p:pic>
        <p:nvPicPr>
          <p:cNvPr id="272" name="Google Shape;335;p39"/>
          <p:cNvPicPr/>
          <p:nvPr/>
        </p:nvPicPr>
        <p:blipFill>
          <a:blip r:embed="rId3"/>
          <a:stretch/>
        </p:blipFill>
        <p:spPr>
          <a:xfrm>
            <a:off x="-315360" y="4757760"/>
            <a:ext cx="12569040" cy="2370960"/>
          </a:xfrm>
          <a:prstGeom prst="rect">
            <a:avLst/>
          </a:prstGeom>
          <a:ln>
            <a:noFill/>
          </a:ln>
        </p:spPr>
      </p:pic>
      <p:sp>
        <p:nvSpPr>
          <p:cNvPr id="273" name="CustomShape 1"/>
          <p:cNvSpPr/>
          <p:nvPr/>
        </p:nvSpPr>
        <p:spPr>
          <a:xfrm>
            <a:off x="666000" y="1465200"/>
            <a:ext cx="10679400" cy="45972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it-IT" sz="2000" b="1" strike="noStrike" spc="-1" dirty="0">
                <a:solidFill>
                  <a:srgbClr val="6AA84F"/>
                </a:solidFill>
                <a:latin typeface="Merriweather"/>
                <a:ea typeface="Merriweather"/>
              </a:rPr>
              <a:t>ESPLORA</a:t>
            </a:r>
            <a:endParaRPr lang="it-IT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it-IT" sz="2000" b="0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tematiche ad ampio spettro (fonti energetiche, migrazioni, digitalizzazione, legislazioni, sviluppo e sostenibilità, sistemi occupazionali, cultura e identità, diritti umani..)</a:t>
            </a:r>
            <a:endParaRPr lang="it-IT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it-IT" sz="2000" b="1" strike="noStrike" spc="-1" dirty="0">
                <a:solidFill>
                  <a:srgbClr val="3C78D8"/>
                </a:solidFill>
                <a:latin typeface="Merriweather"/>
                <a:ea typeface="Merriweather"/>
              </a:rPr>
              <a:t>SVILUPPA </a:t>
            </a:r>
            <a:endParaRPr lang="it-IT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it-IT" sz="2000" b="0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metodo di ricerca dati </a:t>
            </a:r>
            <a:endParaRPr lang="it-IT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it-IT" sz="2000" b="0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analisi e  interpretazione delle informazioni </a:t>
            </a:r>
            <a:endParaRPr lang="it-IT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it-IT" sz="2000" b="0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ricerca di soluzioni attraverso la cooperazione e la creatività individuale</a:t>
            </a:r>
            <a:endParaRPr lang="it-IT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it-IT" sz="2000" b="1" strike="noStrike" spc="-1" dirty="0">
                <a:solidFill>
                  <a:srgbClr val="FF0000"/>
                </a:solidFill>
                <a:latin typeface="Merriweather"/>
                <a:ea typeface="Merriweather"/>
              </a:rPr>
              <a:t>COLTIVA</a:t>
            </a:r>
            <a:endParaRPr lang="it-IT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it-IT" sz="2000" b="0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interazione con studenti internazionali</a:t>
            </a:r>
            <a:endParaRPr lang="it-IT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it-IT" sz="2000" b="1" strike="noStrike" spc="-1" dirty="0">
                <a:solidFill>
                  <a:srgbClr val="B45F06"/>
                </a:solidFill>
                <a:latin typeface="Merriweather"/>
                <a:ea typeface="Merriweather"/>
              </a:rPr>
              <a:t>POTENZIA</a:t>
            </a:r>
            <a:endParaRPr lang="it-IT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it-IT" sz="2000" b="0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competenze comunicative in lingua inglese</a:t>
            </a:r>
            <a:endParaRPr lang="it-IT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901"/>
              </a:spcBef>
            </a:pPr>
            <a:endParaRPr lang="it-IT" sz="1800" b="0" strike="noStrike" spc="-1" dirty="0">
              <a:latin typeface="Arial"/>
            </a:endParaRPr>
          </a:p>
        </p:txBody>
      </p:sp>
      <p:sp>
        <p:nvSpPr>
          <p:cNvPr id="274" name="CustomShape 2"/>
          <p:cNvSpPr/>
          <p:nvPr/>
        </p:nvSpPr>
        <p:spPr>
          <a:xfrm>
            <a:off x="1458360" y="407520"/>
            <a:ext cx="9022320" cy="96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33CC"/>
                </a:solidFill>
                <a:latin typeface="Merriweather"/>
                <a:ea typeface="Merriweather"/>
              </a:rPr>
              <a:t>GLOBAL PERSPECTIVES </a:t>
            </a:r>
            <a:endParaRPr lang="it-IT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FF0000"/>
                </a:solidFill>
                <a:latin typeface="Merriweather"/>
                <a:ea typeface="Merriweather"/>
              </a:rPr>
              <a:t>Prospettive sul mondo  che cambia</a:t>
            </a:r>
            <a:endParaRPr lang="it-IT" sz="3200" b="0" strike="noStrike" spc="-1" dirty="0">
              <a:latin typeface="Arial"/>
            </a:endParaRPr>
          </a:p>
        </p:txBody>
      </p:sp>
      <p:sp>
        <p:nvSpPr>
          <p:cNvPr id="275" name="CustomShape 3"/>
          <p:cNvSpPr/>
          <p:nvPr/>
        </p:nvSpPr>
        <p:spPr>
          <a:xfrm>
            <a:off x="6500160" y="1958400"/>
            <a:ext cx="4338720" cy="298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6" name="Google Shape;339;p39"/>
          <p:cNvPicPr/>
          <p:nvPr/>
        </p:nvPicPr>
        <p:blipFill>
          <a:blip r:embed="rId4"/>
          <a:stretch/>
        </p:blipFill>
        <p:spPr>
          <a:xfrm>
            <a:off x="8281800" y="5090760"/>
            <a:ext cx="3399120" cy="824760"/>
          </a:xfrm>
          <a:prstGeom prst="rect">
            <a:avLst/>
          </a:prstGeom>
          <a:ln>
            <a:noFill/>
          </a:ln>
        </p:spPr>
      </p:pic>
      <p:pic>
        <p:nvPicPr>
          <p:cNvPr id="277" name="Google Shape;340;p39"/>
          <p:cNvPicPr/>
          <p:nvPr/>
        </p:nvPicPr>
        <p:blipFill>
          <a:blip r:embed="rId5"/>
          <a:stretch/>
        </p:blipFill>
        <p:spPr>
          <a:xfrm rot="16200000">
            <a:off x="9677520" y="2693160"/>
            <a:ext cx="2514240" cy="2514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345;p40"/>
          <p:cNvPicPr/>
          <p:nvPr/>
        </p:nvPicPr>
        <p:blipFill>
          <a:blip r:embed="rId2"/>
          <a:stretch/>
        </p:blipFill>
        <p:spPr>
          <a:xfrm>
            <a:off x="10838880" y="318960"/>
            <a:ext cx="1158120" cy="1145880"/>
          </a:xfrm>
          <a:prstGeom prst="rect">
            <a:avLst/>
          </a:prstGeom>
          <a:ln>
            <a:noFill/>
          </a:ln>
        </p:spPr>
      </p:pic>
      <p:pic>
        <p:nvPicPr>
          <p:cNvPr id="279" name="Google Shape;346;p40"/>
          <p:cNvPicPr/>
          <p:nvPr/>
        </p:nvPicPr>
        <p:blipFill>
          <a:blip r:embed="rId3"/>
          <a:stretch/>
        </p:blipFill>
        <p:spPr>
          <a:xfrm>
            <a:off x="-315360" y="4757760"/>
            <a:ext cx="12569040" cy="2370960"/>
          </a:xfrm>
          <a:prstGeom prst="rect">
            <a:avLst/>
          </a:prstGeom>
          <a:ln>
            <a:noFill/>
          </a:ln>
        </p:spPr>
      </p:pic>
      <p:sp>
        <p:nvSpPr>
          <p:cNvPr id="280" name="CustomShape 1"/>
          <p:cNvSpPr/>
          <p:nvPr/>
        </p:nvSpPr>
        <p:spPr>
          <a:xfrm>
            <a:off x="998460" y="978408"/>
            <a:ext cx="9941400" cy="42793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80000"/>
              </a:lnSpc>
              <a:spcBef>
                <a:spcPts val="439"/>
              </a:spcBef>
            </a:pPr>
            <a:r>
              <a:rPr lang="it-IT" sz="3200" b="0" strike="noStrike" spc="-1" dirty="0">
                <a:solidFill>
                  <a:srgbClr val="000000"/>
                </a:solidFill>
                <a:latin typeface="Calibri"/>
                <a:ea typeface="Merriweather"/>
              </a:rPr>
              <a:t>Si accede t</a:t>
            </a:r>
            <a:r>
              <a:rPr lang="it-IT" sz="3200" b="0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ramite domanda: in caso di domande eccedenti la disponibilità graduatoria sulla base del voto delle medie</a:t>
            </a:r>
            <a:endParaRPr lang="it-IT" sz="3200" b="0" strike="noStrike" spc="-1" dirty="0">
              <a:latin typeface="Arial"/>
            </a:endParaRPr>
          </a:p>
          <a:p>
            <a:pPr marL="360" algn="just">
              <a:lnSpc>
                <a:spcPct val="80000"/>
              </a:lnSpc>
              <a:spcBef>
                <a:spcPts val="439"/>
              </a:spcBef>
              <a:buClr>
                <a:srgbClr val="000000"/>
              </a:buClr>
            </a:pPr>
            <a:endParaRPr lang="it-IT" sz="3200" b="0" strike="noStrike" spc="-1" dirty="0">
              <a:solidFill>
                <a:srgbClr val="000000"/>
              </a:solidFill>
              <a:latin typeface="Merriweather"/>
              <a:ea typeface="Merriweather"/>
            </a:endParaRPr>
          </a:p>
          <a:p>
            <a:pPr marL="360" algn="just">
              <a:lnSpc>
                <a:spcPct val="80000"/>
              </a:lnSpc>
              <a:spcBef>
                <a:spcPts val="439"/>
              </a:spcBef>
              <a:buClr>
                <a:srgbClr val="000000"/>
              </a:buClr>
            </a:pPr>
            <a:r>
              <a:rPr lang="it-IT" sz="3200" b="0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Previo pagamento di rata di 400 euro</a:t>
            </a:r>
            <a:endParaRPr lang="it-IT" sz="3200" b="0" strike="noStrike" spc="-1" dirty="0">
              <a:latin typeface="Arial"/>
            </a:endParaRPr>
          </a:p>
          <a:p>
            <a:pPr marL="360" algn="just">
              <a:lnSpc>
                <a:spcPct val="80000"/>
              </a:lnSpc>
              <a:spcBef>
                <a:spcPts val="439"/>
              </a:spcBef>
              <a:buClr>
                <a:srgbClr val="000000"/>
              </a:buClr>
            </a:pPr>
            <a:endParaRPr lang="it-IT" sz="3200" b="0" strike="noStrike" spc="-1" dirty="0">
              <a:solidFill>
                <a:srgbClr val="000000"/>
              </a:solidFill>
              <a:latin typeface="Merriweather"/>
              <a:ea typeface="Merriweather"/>
            </a:endParaRPr>
          </a:p>
          <a:p>
            <a:pPr marL="360" algn="just">
              <a:lnSpc>
                <a:spcPct val="80000"/>
              </a:lnSpc>
              <a:spcBef>
                <a:spcPts val="439"/>
              </a:spcBef>
              <a:buClr>
                <a:srgbClr val="000000"/>
              </a:buClr>
            </a:pPr>
            <a:r>
              <a:rPr lang="it-IT" sz="3200" b="0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A febbraio espressione di interesse (poi conferma  con  la formalizzazione)</a:t>
            </a:r>
            <a:endParaRPr lang="it-IT" sz="3200" b="0" strike="noStrike" spc="-1" dirty="0">
              <a:latin typeface="Arial"/>
            </a:endParaRPr>
          </a:p>
          <a:p>
            <a:pPr marL="360" algn="just">
              <a:lnSpc>
                <a:spcPct val="80000"/>
              </a:lnSpc>
              <a:spcBef>
                <a:spcPts val="439"/>
              </a:spcBef>
              <a:buClr>
                <a:srgbClr val="000000"/>
              </a:buClr>
            </a:pPr>
            <a:endParaRPr lang="it-IT" sz="3200" b="0" strike="noStrike" spc="-1" dirty="0">
              <a:solidFill>
                <a:srgbClr val="000000"/>
              </a:solidFill>
              <a:latin typeface="Merriweather"/>
              <a:ea typeface="Merriweather"/>
            </a:endParaRPr>
          </a:p>
          <a:p>
            <a:pPr marL="360" algn="just">
              <a:lnSpc>
                <a:spcPct val="80000"/>
              </a:lnSpc>
              <a:spcBef>
                <a:spcPts val="439"/>
              </a:spcBef>
              <a:buClr>
                <a:srgbClr val="000000"/>
              </a:buClr>
            </a:pPr>
            <a:r>
              <a:rPr lang="it-IT" sz="3200" b="0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Seconda lingua attivabile in base al maggior numero di richieste</a:t>
            </a:r>
            <a:endParaRPr lang="it-IT" sz="32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641"/>
              </a:spcBef>
            </a:pPr>
            <a:endParaRPr lang="it-IT" sz="2000" b="0" strike="noStrike" spc="-1" dirty="0">
              <a:latin typeface="Arial"/>
            </a:endParaRPr>
          </a:p>
        </p:txBody>
      </p:sp>
      <p:sp>
        <p:nvSpPr>
          <p:cNvPr id="281" name="CustomShape 2"/>
          <p:cNvSpPr/>
          <p:nvPr/>
        </p:nvSpPr>
        <p:spPr>
          <a:xfrm>
            <a:off x="1458360" y="407521"/>
            <a:ext cx="9022320" cy="5708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2800" b="1" strike="noStrike" spc="-1" dirty="0">
                <a:solidFill>
                  <a:srgbClr val="0033CC"/>
                </a:solidFill>
                <a:latin typeface="Merriweather"/>
                <a:ea typeface="Merriweather"/>
              </a:rPr>
              <a:t>SEZIONE CAMBRIDGE</a:t>
            </a:r>
            <a:endParaRPr lang="it-IT" sz="2800" b="0" strike="noStrike" spc="-1" dirty="0">
              <a:latin typeface="Arial"/>
            </a:endParaRPr>
          </a:p>
        </p:txBody>
      </p:sp>
      <p:pic>
        <p:nvPicPr>
          <p:cNvPr id="282" name="Google Shape;349;p40"/>
          <p:cNvPicPr/>
          <p:nvPr/>
        </p:nvPicPr>
        <p:blipFill>
          <a:blip r:embed="rId4"/>
          <a:stretch/>
        </p:blipFill>
        <p:spPr>
          <a:xfrm>
            <a:off x="8281800" y="5090760"/>
            <a:ext cx="3399120" cy="824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5" name="Text Box 11">
            <a:extLst>
              <a:ext uri="{FF2B5EF4-FFF2-40B4-BE49-F238E27FC236}">
                <a16:creationId xmlns:a16="http://schemas.microsoft.com/office/drawing/2014/main" id="{34619AE5-7DCE-4334-AF7D-F6466E6C0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665" y="840677"/>
            <a:ext cx="9272016" cy="5786199"/>
          </a:xfrm>
          <a:prstGeom prst="rect">
            <a:avLst/>
          </a:prstGeom>
          <a:solidFill>
            <a:srgbClr val="F8F8F8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3" indent="-457203" algn="ctr">
              <a:defRPr/>
            </a:pPr>
            <a:endParaRPr lang="it-IT" sz="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marL="457203" indent="-457203" algn="ctr">
              <a:defRPr/>
            </a:pP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ISCRIZIONI</a:t>
            </a:r>
          </a:p>
          <a:p>
            <a:pPr marL="457203" indent="-457203" algn="ctr">
              <a:defRPr/>
            </a:pPr>
            <a:endParaRPr lang="it-IT" sz="1000" b="1" dirty="0">
              <a:solidFill>
                <a:srgbClr val="000000"/>
              </a:solidFill>
              <a:latin typeface="Tahoma" pitchFamily="34" charset="0"/>
            </a:endParaRPr>
          </a:p>
          <a:p>
            <a:pPr marL="457203" indent="-457203" algn="ctr">
              <a:defRPr/>
            </a:pPr>
            <a:r>
              <a:rPr lang="it-IT" sz="2800" dirty="0">
                <a:solidFill>
                  <a:srgbClr val="000066"/>
                </a:solidFill>
                <a:latin typeface="Tahoma" pitchFamily="34" charset="0"/>
              </a:rPr>
              <a:t>La </a:t>
            </a:r>
            <a:r>
              <a:rPr lang="it-IT" sz="2800" b="1" dirty="0">
                <a:solidFill>
                  <a:srgbClr val="000066"/>
                </a:solidFill>
                <a:latin typeface="Tahoma" pitchFamily="34" charset="0"/>
              </a:rPr>
              <a:t>domanda di iscrizione </a:t>
            </a:r>
            <a:r>
              <a:rPr lang="it-IT" sz="2800" dirty="0">
                <a:solidFill>
                  <a:srgbClr val="000066"/>
                </a:solidFill>
                <a:latin typeface="Tahoma" pitchFamily="34" charset="0"/>
              </a:rPr>
              <a:t>va presentata </a:t>
            </a:r>
            <a:r>
              <a:rPr lang="it-IT" sz="2800" b="1" u="sng" dirty="0">
                <a:solidFill>
                  <a:srgbClr val="000066"/>
                </a:solidFill>
                <a:latin typeface="Tahoma" pitchFamily="34" charset="0"/>
              </a:rPr>
              <a:t>esclusivamente</a:t>
            </a:r>
            <a:r>
              <a:rPr lang="it-IT" sz="2800" dirty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it-IT" sz="2800" b="1" dirty="0">
                <a:solidFill>
                  <a:srgbClr val="FF0000"/>
                </a:solidFill>
                <a:latin typeface="Tahoma" pitchFamily="34" charset="0"/>
              </a:rPr>
              <a:t>on </a:t>
            </a:r>
            <a:r>
              <a:rPr lang="it-IT" sz="2800" b="1" dirty="0" err="1">
                <a:solidFill>
                  <a:srgbClr val="FF0000"/>
                </a:solidFill>
                <a:latin typeface="Tahoma" pitchFamily="34" charset="0"/>
              </a:rPr>
              <a:t>line</a:t>
            </a:r>
            <a:r>
              <a:rPr lang="it-IT" sz="28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endParaRPr lang="it-IT" sz="2800" dirty="0">
              <a:solidFill>
                <a:srgbClr val="000066"/>
              </a:solidFill>
              <a:latin typeface="Tahoma" pitchFamily="34" charset="0"/>
            </a:endParaRPr>
          </a:p>
          <a:p>
            <a:pPr marL="457203" indent="-457203" algn="ctr">
              <a:defRPr/>
            </a:pPr>
            <a:r>
              <a:rPr lang="it-IT" sz="2800" dirty="0">
                <a:solidFill>
                  <a:srgbClr val="000066"/>
                </a:solidFill>
                <a:latin typeface="Tahoma" pitchFamily="34" charset="0"/>
              </a:rPr>
              <a:t>con procedura informatica sul sito del MIUR</a:t>
            </a:r>
          </a:p>
          <a:p>
            <a:pPr marL="457203" indent="-457203" algn="ctr">
              <a:defRPr/>
            </a:pPr>
            <a:r>
              <a:rPr lang="it-IT" sz="2800" b="1" u="sng" dirty="0">
                <a:solidFill>
                  <a:srgbClr val="FF0000"/>
                </a:solidFill>
                <a:latin typeface="Tahoma" pitchFamily="34" charset="0"/>
              </a:rPr>
              <a:t>Dal 7 al 31 GENNAIO 2019</a:t>
            </a:r>
          </a:p>
          <a:p>
            <a:pPr marL="457203" indent="-457203" algn="ctr">
              <a:defRPr/>
            </a:pPr>
            <a:endParaRPr lang="it-IT" sz="2800" u="sng" dirty="0">
              <a:solidFill>
                <a:srgbClr val="FF0000"/>
              </a:solidFill>
              <a:latin typeface="Tahoma" pitchFamily="34" charset="0"/>
            </a:endParaRPr>
          </a:p>
          <a:p>
            <a:pPr marL="457203" indent="-457203" algn="ctr">
              <a:defRPr/>
            </a:pPr>
            <a:r>
              <a:rPr lang="it-IT" sz="2800" b="1" dirty="0">
                <a:solidFill>
                  <a:srgbClr val="FF0000"/>
                </a:solidFill>
                <a:latin typeface="Tahoma" pitchFamily="34" charset="0"/>
              </a:rPr>
              <a:t>Servizi di supporto </a:t>
            </a:r>
          </a:p>
          <a:p>
            <a:pPr marL="457203" indent="-457203" algn="ctr">
              <a:defRPr/>
            </a:pPr>
            <a:endParaRPr lang="it-IT" sz="2800" dirty="0">
              <a:solidFill>
                <a:srgbClr val="000066"/>
              </a:solidFill>
              <a:latin typeface="Tahoma" pitchFamily="34" charset="0"/>
            </a:endParaRPr>
          </a:p>
          <a:p>
            <a:pPr marL="457203" indent="-457203" algn="ctr">
              <a:buFont typeface="Arial" pitchFamily="34" charset="0"/>
              <a:buChar char="•"/>
              <a:defRPr/>
            </a:pPr>
            <a:r>
              <a:rPr lang="it-IT" sz="2800" dirty="0">
                <a:solidFill>
                  <a:srgbClr val="000066"/>
                </a:solidFill>
                <a:latin typeface="Tahoma" pitchFamily="34" charset="0"/>
              </a:rPr>
              <a:t>presso la </a:t>
            </a:r>
            <a:r>
              <a:rPr lang="it-IT" sz="2800" b="1" dirty="0">
                <a:solidFill>
                  <a:srgbClr val="000066"/>
                </a:solidFill>
                <a:latin typeface="Tahoma" pitchFamily="34" charset="0"/>
              </a:rPr>
              <a:t>scuola media </a:t>
            </a:r>
            <a:r>
              <a:rPr lang="it-IT" sz="2800" dirty="0">
                <a:solidFill>
                  <a:srgbClr val="000066"/>
                </a:solidFill>
                <a:latin typeface="Tahoma" pitchFamily="34" charset="0"/>
              </a:rPr>
              <a:t>di appartenenza</a:t>
            </a:r>
          </a:p>
          <a:p>
            <a:pPr algn="ctr">
              <a:defRPr/>
            </a:pPr>
            <a:r>
              <a:rPr lang="it-IT" sz="2800" dirty="0">
                <a:solidFill>
                  <a:srgbClr val="000066"/>
                </a:solidFill>
                <a:latin typeface="Tahoma" pitchFamily="34" charset="0"/>
              </a:rPr>
              <a:t>oppure</a:t>
            </a:r>
          </a:p>
          <a:p>
            <a:pPr marL="457203" indent="-457203" algn="ctr">
              <a:buFont typeface="Arial" pitchFamily="34" charset="0"/>
              <a:buChar char="•"/>
              <a:defRPr/>
            </a:pPr>
            <a:r>
              <a:rPr lang="it-IT" sz="2800" dirty="0">
                <a:solidFill>
                  <a:srgbClr val="000066"/>
                </a:solidFill>
                <a:latin typeface="Tahoma" pitchFamily="34" charset="0"/>
              </a:rPr>
              <a:t>presso la </a:t>
            </a:r>
            <a:r>
              <a:rPr lang="it-IT" sz="2800" b="1" dirty="0">
                <a:solidFill>
                  <a:srgbClr val="000066"/>
                </a:solidFill>
                <a:latin typeface="Tahoma" pitchFamily="34" charset="0"/>
              </a:rPr>
              <a:t>scuola superiore </a:t>
            </a:r>
            <a:r>
              <a:rPr lang="it-IT" sz="2800" dirty="0">
                <a:solidFill>
                  <a:srgbClr val="000066"/>
                </a:solidFill>
                <a:latin typeface="Tahoma" pitchFamily="34" charset="0"/>
              </a:rPr>
              <a:t>prescelta </a:t>
            </a:r>
          </a:p>
          <a:p>
            <a:pPr marL="457203" indent="-457203" algn="ctr">
              <a:buFont typeface="Arial" pitchFamily="34" charset="0"/>
              <a:buChar char="•"/>
              <a:defRPr/>
            </a:pPr>
            <a:endParaRPr lang="it-IT" dirty="0">
              <a:solidFill>
                <a:srgbClr val="000066"/>
              </a:solidFill>
              <a:latin typeface="Tahoma" pitchFamily="34" charset="0"/>
            </a:endParaRPr>
          </a:p>
          <a:p>
            <a:pPr marL="457203" indent="-457203" algn="ctr">
              <a:buFont typeface="Arial" pitchFamily="34" charset="0"/>
              <a:buChar char="•"/>
              <a:defRPr/>
            </a:pPr>
            <a:endParaRPr lang="it-IT" dirty="0">
              <a:solidFill>
                <a:srgbClr val="000066"/>
              </a:solidFill>
              <a:latin typeface="Tahoma" pitchFamily="34" charset="0"/>
            </a:endParaRPr>
          </a:p>
          <a:p>
            <a:pPr marL="457203" indent="-457203" algn="ctr">
              <a:buFont typeface="Arial" pitchFamily="34" charset="0"/>
              <a:buChar char="•"/>
              <a:defRPr/>
            </a:pPr>
            <a:endParaRPr lang="it-IT" sz="800" b="1" dirty="0">
              <a:solidFill>
                <a:srgbClr val="3333CC"/>
              </a:solidFill>
              <a:latin typeface="Tahoma" pitchFamily="34" charset="0"/>
            </a:endParaRPr>
          </a:p>
        </p:txBody>
      </p:sp>
      <p:pic>
        <p:nvPicPr>
          <p:cNvPr id="96261" name="Immagine 8" descr="Logo con scritta_150.jpg">
            <a:extLst>
              <a:ext uri="{FF2B5EF4-FFF2-40B4-BE49-F238E27FC236}">
                <a16:creationId xmlns:a16="http://schemas.microsoft.com/office/drawing/2014/main" id="{1FE33414-0A62-4514-A4E5-BF1F26C26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194" y="188913"/>
            <a:ext cx="15224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258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2459520" y="318960"/>
            <a:ext cx="7272720" cy="173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/>
          <a:lstStyle/>
          <a:p>
            <a:pPr algn="ctr">
              <a:lnSpc>
                <a:spcPct val="90000"/>
              </a:lnSpc>
            </a:pPr>
            <a:r>
              <a:rPr lang="it-IT" sz="40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L’ offerta formativa dell’Istituto Melloni ha come sfondo </a:t>
            </a:r>
            <a:endParaRPr lang="it-IT" sz="4000" b="0" strike="noStrike" spc="-1" dirty="0">
              <a:latin typeface="Arial"/>
            </a:endParaRPr>
          </a:p>
        </p:txBody>
      </p:sp>
      <p:pic>
        <p:nvPicPr>
          <p:cNvPr id="141" name="Google Shape;108;p15"/>
          <p:cNvPicPr/>
          <p:nvPr/>
        </p:nvPicPr>
        <p:blipFill>
          <a:blip r:embed="rId2"/>
          <a:stretch/>
        </p:blipFill>
        <p:spPr>
          <a:xfrm>
            <a:off x="10838880" y="318960"/>
            <a:ext cx="1158120" cy="1145880"/>
          </a:xfrm>
          <a:prstGeom prst="rect">
            <a:avLst/>
          </a:prstGeom>
          <a:ln>
            <a:noFill/>
          </a:ln>
        </p:spPr>
      </p:pic>
      <p:sp>
        <p:nvSpPr>
          <p:cNvPr id="142" name="CustomShape 2"/>
          <p:cNvSpPr/>
          <p:nvPr/>
        </p:nvSpPr>
        <p:spPr>
          <a:xfrm>
            <a:off x="3833640" y="2410200"/>
            <a:ext cx="4524840" cy="2239200"/>
          </a:xfrm>
          <a:prstGeom prst="rect">
            <a:avLst/>
          </a:prstGeom>
          <a:solidFill>
            <a:srgbClr val="F8A83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/>
          <a:lstStyle/>
          <a:p>
            <a:pPr algn="ctr">
              <a:lnSpc>
                <a:spcPct val="115000"/>
              </a:lnSpc>
            </a:pPr>
            <a:endParaRPr lang="it-IT" sz="1800" b="0" strike="noStrike" spc="-1" dirty="0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lang="it-IT" sz="3600" b="1" strike="noStrike" spc="-1" dirty="0">
                <a:solidFill>
                  <a:srgbClr val="FFFFFF"/>
                </a:solidFill>
                <a:latin typeface="Merriweather"/>
                <a:ea typeface="Merriweather"/>
              </a:rPr>
              <a:t>Il mercato</a:t>
            </a:r>
            <a:endParaRPr lang="it-IT" sz="3600" b="0" strike="noStrike" spc="-1" dirty="0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lang="it-IT" sz="3600" b="1" strike="noStrike" spc="-1" dirty="0">
                <a:solidFill>
                  <a:srgbClr val="FFFFFF"/>
                </a:solidFill>
                <a:latin typeface="Merriweather"/>
                <a:ea typeface="Merriweather"/>
              </a:rPr>
              <a:t>e</a:t>
            </a:r>
            <a:endParaRPr lang="it-IT" sz="3600" b="0" strike="noStrike" spc="-1" dirty="0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lang="it-IT" sz="3600" b="1" strike="noStrike" spc="-1" dirty="0">
                <a:solidFill>
                  <a:srgbClr val="FFFFFF"/>
                </a:solidFill>
                <a:latin typeface="Merriweather"/>
                <a:ea typeface="Merriweather"/>
              </a:rPr>
              <a:t>le imprese</a:t>
            </a:r>
            <a:endParaRPr lang="it-IT" sz="36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799"/>
              </a:spcBef>
              <a:spcAft>
                <a:spcPts val="1599"/>
              </a:spcAft>
            </a:pPr>
            <a:endParaRPr lang="it-IT" sz="3600" b="0" strike="noStrike" spc="-1" dirty="0">
              <a:latin typeface="Arial"/>
            </a:endParaRPr>
          </a:p>
        </p:txBody>
      </p:sp>
      <p:pic>
        <p:nvPicPr>
          <p:cNvPr id="143" name="Google Shape;110;p15"/>
          <p:cNvPicPr/>
          <p:nvPr/>
        </p:nvPicPr>
        <p:blipFill>
          <a:blip r:embed="rId3"/>
          <a:stretch/>
        </p:blipFill>
        <p:spPr>
          <a:xfrm>
            <a:off x="-315360" y="4757760"/>
            <a:ext cx="12569040" cy="237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egnaposto numero diapositiva 3">
            <a:extLst>
              <a:ext uri="{FF2B5EF4-FFF2-40B4-BE49-F238E27FC236}">
                <a16:creationId xmlns:a16="http://schemas.microsoft.com/office/drawing/2014/main" id="{D6D71BD1-8E67-407C-9BCB-785DC3530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5" indent="-285752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8" indent="-228602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10" indent="-228602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13" indent="-228602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17" indent="-228602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19" indent="-228602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23" indent="-228602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25" indent="-228602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BE758B-FCB1-4FC8-989C-52EEAD7B4521}" type="slidenum">
              <a:rPr lang="it-IT" altLang="it-IT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98309" name="Text Box 7">
            <a:extLst>
              <a:ext uri="{FF2B5EF4-FFF2-40B4-BE49-F238E27FC236}">
                <a16:creationId xmlns:a16="http://schemas.microsoft.com/office/drawing/2014/main" id="{9EE4E0B6-70A5-4795-9539-754CD3CFE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4" y="1928813"/>
            <a:ext cx="7858125" cy="5709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66"/>
              </a:solidFill>
              <a:latin typeface="Tahoma" panose="020B0604030504040204" pitchFamily="34" charset="0"/>
            </a:endParaRPr>
          </a:p>
        </p:txBody>
      </p:sp>
      <p:pic>
        <p:nvPicPr>
          <p:cNvPr id="98310" name="Immagine 8" descr="Logo con scritta_150.jpg">
            <a:extLst>
              <a:ext uri="{FF2B5EF4-FFF2-40B4-BE49-F238E27FC236}">
                <a16:creationId xmlns:a16="http://schemas.microsoft.com/office/drawing/2014/main" id="{53EE42D2-CCA9-44BB-9CC1-A6EC9E291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219" y="351473"/>
            <a:ext cx="13255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 Box 7">
            <a:extLst>
              <a:ext uri="{FF2B5EF4-FFF2-40B4-BE49-F238E27FC236}">
                <a16:creationId xmlns:a16="http://schemas.microsoft.com/office/drawing/2014/main" id="{40EC04F2-C2F9-47C9-B4FB-0B3E74180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9" y="1196976"/>
            <a:ext cx="7921625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AutoNum type="arabicPeriod"/>
              <a:defRPr/>
            </a:pPr>
            <a:endParaRPr lang="it-IT" altLang="it-IT" sz="2000" b="1" dirty="0">
              <a:solidFill>
                <a:srgbClr val="333333"/>
              </a:solidFill>
            </a:endParaRPr>
          </a:p>
          <a:p>
            <a:pPr algn="ctr" eaLnBrk="1" hangingPunct="1">
              <a:lnSpc>
                <a:spcPct val="120000"/>
              </a:lnSpc>
              <a:defRPr/>
            </a:pPr>
            <a:r>
              <a:rPr lang="it-IT" altLang="it-IT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Criteri gestione iscrizioni in eccedenza 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it-IT" altLang="it-IT" sz="18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deliberati in sede di Consiglio di Istituto  (delibere con criteri sul sito web)</a:t>
            </a:r>
          </a:p>
          <a:p>
            <a:pPr algn="ctr" eaLnBrk="1" hangingPunct="1">
              <a:lnSpc>
                <a:spcPct val="120000"/>
              </a:lnSpc>
              <a:defRPr/>
            </a:pPr>
            <a:endParaRPr lang="it-IT" altLang="it-IT" sz="800" dirty="0">
              <a:solidFill>
                <a:srgbClr val="990033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buFontTx/>
              <a:buAutoNum type="arabicPeriod"/>
              <a:defRPr/>
            </a:pPr>
            <a:r>
              <a:rPr lang="it-IT" altLang="it-IT" sz="2800" dirty="0">
                <a:solidFill>
                  <a:srgbClr val="000066"/>
                </a:solidFill>
                <a:latin typeface="Tahoma" pitchFamily="34" charset="0"/>
              </a:rPr>
              <a:t>Residenti fuori distretto</a:t>
            </a:r>
          </a:p>
          <a:p>
            <a:pPr eaLnBrk="1" hangingPunct="1">
              <a:lnSpc>
                <a:spcPct val="150000"/>
              </a:lnSpc>
              <a:buFontTx/>
              <a:buAutoNum type="arabicPeriod"/>
              <a:defRPr/>
            </a:pPr>
            <a:r>
              <a:rPr lang="it-IT" altLang="it-IT" sz="2800" dirty="0">
                <a:solidFill>
                  <a:srgbClr val="000066"/>
                </a:solidFill>
                <a:latin typeface="Tahoma" pitchFamily="34" charset="0"/>
              </a:rPr>
              <a:t>Residenti fuori provincia </a:t>
            </a:r>
          </a:p>
          <a:p>
            <a:pPr eaLnBrk="1" hangingPunct="1">
              <a:lnSpc>
                <a:spcPct val="150000"/>
              </a:lnSpc>
              <a:buFontTx/>
              <a:buAutoNum type="arabicPeriod"/>
              <a:defRPr/>
            </a:pPr>
            <a:r>
              <a:rPr lang="it-IT" altLang="it-IT" sz="2800" dirty="0">
                <a:solidFill>
                  <a:srgbClr val="000066"/>
                </a:solidFill>
                <a:latin typeface="Tahoma" pitchFamily="34" charset="0"/>
              </a:rPr>
              <a:t>Residenti nel distretto	</a:t>
            </a:r>
            <a:r>
              <a:rPr lang="it-IT" altLang="it-IT" sz="2000" dirty="0">
                <a:solidFill>
                  <a:srgbClr val="333333"/>
                </a:solidFill>
                <a:latin typeface="Tahoma" pitchFamily="34" charset="0"/>
                <a:cs typeface="Tahoma" pitchFamily="34" charset="0"/>
              </a:rPr>
              <a:t>			</a:t>
            </a:r>
          </a:p>
          <a:p>
            <a:pPr marL="0" indent="0">
              <a:lnSpc>
                <a:spcPct val="150000"/>
              </a:lnSpc>
              <a:defRPr/>
            </a:pPr>
            <a:endParaRPr lang="it-IT" altLang="it-IT" sz="2000" b="1" dirty="0">
              <a:solidFill>
                <a:srgbClr val="333333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buFontTx/>
              <a:buAutoNum type="arabicPeriod"/>
              <a:defRPr/>
            </a:pPr>
            <a:endParaRPr lang="it-IT" altLang="it-IT" sz="2000" b="1" dirty="0">
              <a:solidFill>
                <a:srgbClr val="333333"/>
              </a:solidFill>
              <a:latin typeface="Tahoma" pitchFamily="34" charset="0"/>
              <a:cs typeface="Tahoma" pitchFamily="34" charset="0"/>
            </a:endParaRPr>
          </a:p>
          <a:p>
            <a:pPr marL="0" indent="0">
              <a:lnSpc>
                <a:spcPct val="150000"/>
              </a:lnSpc>
              <a:defRPr/>
            </a:pPr>
            <a:endParaRPr lang="it-IT" altLang="it-IT" sz="2000" b="1" dirty="0">
              <a:solidFill>
                <a:srgbClr val="333333"/>
              </a:solidFill>
              <a:latin typeface="Tahoma" pitchFamily="34" charset="0"/>
              <a:cs typeface="Tahoma" pitchFamily="34" charset="0"/>
            </a:endParaRPr>
          </a:p>
          <a:p>
            <a:pPr marL="0" indent="0">
              <a:lnSpc>
                <a:spcPct val="150000"/>
              </a:lnSpc>
              <a:defRPr/>
            </a:pPr>
            <a:r>
              <a:rPr lang="it-IT" altLang="it-IT" sz="2000" b="1" dirty="0">
                <a:solidFill>
                  <a:srgbClr val="333333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it-IT" altLang="it-IT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66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60" name="Group 60">
            <a:extLst>
              <a:ext uri="{FF2B5EF4-FFF2-40B4-BE49-F238E27FC236}">
                <a16:creationId xmlns:a16="http://schemas.microsoft.com/office/drawing/2014/main" id="{8CDB319E-7DDB-4E9E-ABCF-1B7F54FC46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418717"/>
              </p:ext>
            </p:extLst>
          </p:nvPr>
        </p:nvGraphicFramePr>
        <p:xfrm>
          <a:off x="658369" y="274320"/>
          <a:ext cx="9542908" cy="6078171"/>
        </p:xfrm>
        <a:graphic>
          <a:graphicData uri="http://schemas.openxmlformats.org/drawingml/2006/table">
            <a:tbl>
              <a:tblPr/>
              <a:tblGrid>
                <a:gridCol w="2610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4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8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9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97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Distretto n. 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Fidenza </a:t>
                      </a:r>
                    </a:p>
                  </a:txBody>
                  <a:tcPr marT="45601" marB="456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Distretto n. 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Fornovo </a:t>
                      </a:r>
                    </a:p>
                  </a:txBody>
                  <a:tcPr marT="45601" marB="45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Distretto n. 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Parma </a:t>
                      </a:r>
                    </a:p>
                  </a:txBody>
                  <a:tcPr marT="45601" marB="45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Distretto n. 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Langhirano </a:t>
                      </a:r>
                    </a:p>
                  </a:txBody>
                  <a:tcPr marT="45601" marB="45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24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Busseto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Fidenza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Fontanellato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Fontevivo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Medesano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Noceto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Polesine P.se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Roccabianca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Salsomaggiore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San Secondo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Soragna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Zibello </a:t>
                      </a:r>
                    </a:p>
                  </a:txBody>
                  <a:tcPr marT="45601" marB="456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Albareto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Bardi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Bedonia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Berceto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Bore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Borgotaro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Compiano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Fornovo di Taro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Pellegrino Parmense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Solignano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Terenzo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Tornolo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Valmozzola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Varano Melegari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Varsi </a:t>
                      </a:r>
                    </a:p>
                  </a:txBody>
                  <a:tcPr marT="45601" marB="45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Collecchio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Colorno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Felino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Mezzani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Montechiarugolo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Parma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Sala Baganza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Sissa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Sorbolo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Torrile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Traversetolo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Tahoma" pitchFamily="34" charset="0"/>
                        </a:rPr>
                        <a:t>Trecasali </a:t>
                      </a:r>
                    </a:p>
                  </a:txBody>
                  <a:tcPr marT="45601" marB="45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Calestano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Corniglio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Langhirano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Lesignano de’ Bagni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Monchio delle Corti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Neviano degli Arduini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Palanzano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Tizzano </a:t>
                      </a:r>
                    </a:p>
                  </a:txBody>
                  <a:tcPr marT="45601" marB="45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9348" name="Immagine 8" descr="Logo con scritta_150.jpg">
            <a:extLst>
              <a:ext uri="{FF2B5EF4-FFF2-40B4-BE49-F238E27FC236}">
                <a16:creationId xmlns:a16="http://schemas.microsoft.com/office/drawing/2014/main" id="{F4BE108E-02C8-410B-86E9-6965C9F64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05" y="207202"/>
            <a:ext cx="125888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488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2">
            <a:extLst>
              <a:ext uri="{FF2B5EF4-FFF2-40B4-BE49-F238E27FC236}">
                <a16:creationId xmlns:a16="http://schemas.microsoft.com/office/drawing/2014/main" id="{3F7ED5A3-179A-430E-B9DC-0A2E8471E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92" y="192024"/>
            <a:ext cx="10003536" cy="557075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1" hangingPunct="1">
              <a:buClr>
                <a:schemeClr val="bg2"/>
              </a:buClr>
              <a:buFont typeface="Wingdings" pitchFamily="2" charset="2"/>
              <a:buChar char="ü"/>
              <a:defRPr/>
            </a:pPr>
            <a:endParaRPr lang="it-IT" dirty="0">
              <a:solidFill>
                <a:srgbClr val="CC0000"/>
              </a:solidFill>
              <a:latin typeface="Tahoma" pitchFamily="34" charset="0"/>
            </a:endParaRPr>
          </a:p>
          <a:p>
            <a:pPr lvl="1" algn="ctr" eaLnBrk="1" hangingPunct="1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it-IT" sz="3200" b="1" dirty="0">
                <a:solidFill>
                  <a:srgbClr val="FF0000"/>
                </a:solidFill>
                <a:latin typeface="Tahoma" pitchFamily="34" charset="0"/>
              </a:rPr>
              <a:t>PROCEDURA PER L’ISCRIZIONE</a:t>
            </a:r>
          </a:p>
          <a:p>
            <a:pPr lvl="1" algn="ctr" eaLnBrk="1" hangingPunct="1">
              <a:buClr>
                <a:schemeClr val="bg2"/>
              </a:buClr>
              <a:buFont typeface="Wingdings" pitchFamily="2" charset="2"/>
              <a:buNone/>
              <a:defRPr/>
            </a:pPr>
            <a:endParaRPr lang="it-IT" sz="3200" b="1" i="1" dirty="0">
              <a:solidFill>
                <a:srgbClr val="5F5F5F"/>
              </a:solidFill>
              <a:latin typeface="Tahoma" pitchFamily="34" charset="0"/>
            </a:endParaRPr>
          </a:p>
          <a:p>
            <a:pPr marL="457203" lvl="1">
              <a:buClr>
                <a:schemeClr val="bg2"/>
              </a:buClr>
              <a:defRPr/>
            </a:pPr>
            <a:r>
              <a:rPr lang="it-IT" sz="3200" b="1" dirty="0">
                <a:solidFill>
                  <a:srgbClr val="FF0000"/>
                </a:solidFill>
                <a:latin typeface="Tahoma" pitchFamily="34" charset="0"/>
              </a:rPr>
              <a:t>1.Registrarsi</a:t>
            </a: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 sul sito del Ministero della Pubblica Istruzione all’indirizzo</a:t>
            </a:r>
          </a:p>
          <a:p>
            <a:pPr marL="914406" lvl="1" indent="-457203" algn="ctr">
              <a:buClr>
                <a:schemeClr val="bg2"/>
              </a:buClr>
              <a:defRPr/>
            </a:pPr>
            <a:r>
              <a:rPr lang="it-IT" sz="3200" b="1" dirty="0">
                <a:solidFill>
                  <a:srgbClr val="0070C0"/>
                </a:solidFill>
                <a:latin typeface="Tahoma" pitchFamily="34" charset="0"/>
                <a:hlinkClick r:id="rId2"/>
              </a:rPr>
              <a:t>www.iscrizioni.istruzione.it</a:t>
            </a:r>
            <a:endParaRPr lang="it-IT" sz="3200" b="1" dirty="0">
              <a:solidFill>
                <a:srgbClr val="0070C0"/>
              </a:solidFill>
              <a:latin typeface="Tahoma" pitchFamily="34" charset="0"/>
            </a:endParaRPr>
          </a:p>
          <a:p>
            <a:pPr marL="914406" lvl="1" indent="-457203">
              <a:buClr>
                <a:schemeClr val="bg2"/>
              </a:buClr>
              <a:defRPr/>
            </a:pP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(raggiungibile anche dalla home page del</a:t>
            </a:r>
          </a:p>
          <a:p>
            <a:pPr marL="914406" lvl="1" indent="-457203">
              <a:buClr>
                <a:schemeClr val="bg2"/>
              </a:buClr>
              <a:defRPr/>
            </a:pP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MIUR), </a:t>
            </a:r>
            <a:r>
              <a:rPr lang="it-IT" sz="3200" b="1" dirty="0">
                <a:solidFill>
                  <a:srgbClr val="FF0000"/>
                </a:solidFill>
                <a:latin typeface="Tahoma" pitchFamily="34" charset="0"/>
              </a:rPr>
              <a:t>per ricevere il codice personale di </a:t>
            </a:r>
          </a:p>
          <a:p>
            <a:pPr marL="914406" lvl="1" indent="-457203">
              <a:buClr>
                <a:schemeClr val="bg2"/>
              </a:buClr>
              <a:defRPr/>
            </a:pPr>
            <a:r>
              <a:rPr lang="it-IT" sz="3200" b="1" dirty="0">
                <a:solidFill>
                  <a:srgbClr val="FF0000"/>
                </a:solidFill>
                <a:latin typeface="Tahoma" pitchFamily="34" charset="0"/>
              </a:rPr>
              <a:t>accesso </a:t>
            </a: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al servizio delle </a:t>
            </a:r>
            <a:r>
              <a:rPr lang="it-IT" sz="3200" b="1" dirty="0">
                <a:solidFill>
                  <a:srgbClr val="002060"/>
                </a:solidFill>
                <a:latin typeface="Tahoma" pitchFamily="34" charset="0"/>
              </a:rPr>
              <a:t>Iscrizioni Online </a:t>
            </a:r>
          </a:p>
          <a:p>
            <a:pPr marL="914406" lvl="1" indent="-457203">
              <a:buClr>
                <a:schemeClr val="bg2"/>
              </a:buClr>
              <a:defRPr/>
            </a:pP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sulla propria casella di posta elettronica;</a:t>
            </a:r>
          </a:p>
          <a:p>
            <a:pPr lvl="1" eaLnBrk="1" hangingPunct="1">
              <a:buClr>
                <a:schemeClr val="bg2"/>
              </a:buClr>
              <a:buFont typeface="Wingdings" pitchFamily="2" charset="2"/>
              <a:buNone/>
              <a:defRPr/>
            </a:pPr>
            <a:endParaRPr lang="it-IT" sz="3200" dirty="0">
              <a:solidFill>
                <a:srgbClr val="5F5F5F"/>
              </a:solidFill>
              <a:latin typeface="Tahoma" pitchFamily="34" charset="0"/>
            </a:endParaRPr>
          </a:p>
          <a:p>
            <a:pPr lvl="1" eaLnBrk="1" hangingPunct="1">
              <a:buClr>
                <a:schemeClr val="bg2"/>
              </a:buClr>
              <a:buFont typeface="Wingdings" pitchFamily="2" charset="2"/>
              <a:buNone/>
              <a:defRPr/>
            </a:pPr>
            <a:endParaRPr lang="it-IT" dirty="0">
              <a:solidFill>
                <a:srgbClr val="5F5F5F"/>
              </a:solidFill>
              <a:latin typeface="Tahoma" pitchFamily="34" charset="0"/>
            </a:endParaRPr>
          </a:p>
        </p:txBody>
      </p:sp>
      <p:pic>
        <p:nvPicPr>
          <p:cNvPr id="100357" name="Immagine 8" descr="Logo con scritta_150.jpg">
            <a:extLst>
              <a:ext uri="{FF2B5EF4-FFF2-40B4-BE49-F238E27FC236}">
                <a16:creationId xmlns:a16="http://schemas.microsoft.com/office/drawing/2014/main" id="{0C5F4056-968A-4968-A4E9-54454644A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150" y="260352"/>
            <a:ext cx="15224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863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2">
            <a:extLst>
              <a:ext uri="{FF2B5EF4-FFF2-40B4-BE49-F238E27FC236}">
                <a16:creationId xmlns:a16="http://schemas.microsoft.com/office/drawing/2014/main" id="{3F7ED5A3-179A-430E-B9DC-0A2E8471E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92" y="192024"/>
            <a:ext cx="9729216" cy="5509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buClr>
                <a:schemeClr val="bg2"/>
              </a:buClr>
              <a:defRPr/>
            </a:pPr>
            <a:endParaRPr lang="it-IT" sz="3200" b="1" dirty="0">
              <a:solidFill>
                <a:srgbClr val="FF0000"/>
              </a:solidFill>
              <a:latin typeface="Tahoma" pitchFamily="34" charset="0"/>
            </a:endParaRPr>
          </a:p>
          <a:p>
            <a:pPr lvl="1">
              <a:buClr>
                <a:schemeClr val="bg2"/>
              </a:buClr>
              <a:defRPr/>
            </a:pPr>
            <a:endParaRPr lang="it-IT" sz="3200" b="1" dirty="0">
              <a:solidFill>
                <a:srgbClr val="FF0000"/>
              </a:solidFill>
              <a:latin typeface="Tahoma" pitchFamily="34" charset="0"/>
            </a:endParaRPr>
          </a:p>
          <a:p>
            <a:pPr lvl="1">
              <a:buClr>
                <a:schemeClr val="bg2"/>
              </a:buClr>
              <a:defRPr/>
            </a:pPr>
            <a:r>
              <a:rPr lang="it-IT" sz="3200" b="1" dirty="0">
                <a:solidFill>
                  <a:srgbClr val="FF0000"/>
                </a:solidFill>
                <a:latin typeface="Tahoma" pitchFamily="34" charset="0"/>
              </a:rPr>
              <a:t>2. Scegliere </a:t>
            </a: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la scuola e annotarsi il codice.</a:t>
            </a:r>
          </a:p>
          <a:p>
            <a:pPr marL="914406" lvl="1" indent="-457203">
              <a:buClr>
                <a:schemeClr val="bg2"/>
              </a:buClr>
              <a:defRPr/>
            </a:pP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     Il codice dell’ITE “MELLONI” è </a:t>
            </a:r>
            <a:r>
              <a:rPr lang="it-IT" sz="3200" b="1" dirty="0">
                <a:solidFill>
                  <a:srgbClr val="FF0000"/>
                </a:solidFill>
                <a:latin typeface="Tahoma" pitchFamily="34" charset="0"/>
              </a:rPr>
              <a:t>PRTD02000E</a:t>
            </a:r>
            <a:endParaRPr lang="it-IT" sz="3200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pPr marL="457203" lvl="1">
              <a:buClr>
                <a:schemeClr val="bg2"/>
              </a:buClr>
              <a:defRPr/>
            </a:pPr>
            <a:endParaRPr lang="it-IT" sz="3200" b="1" dirty="0">
              <a:solidFill>
                <a:srgbClr val="FF0000"/>
              </a:solidFill>
              <a:latin typeface="Tahoma" pitchFamily="34" charset="0"/>
            </a:endParaRPr>
          </a:p>
          <a:p>
            <a:pPr marL="457203" lvl="1">
              <a:buClr>
                <a:schemeClr val="bg2"/>
              </a:buClr>
              <a:defRPr/>
            </a:pPr>
            <a:r>
              <a:rPr lang="it-IT" sz="3200" b="1" dirty="0">
                <a:solidFill>
                  <a:srgbClr val="FF0000"/>
                </a:solidFill>
                <a:latin typeface="Tahoma" pitchFamily="34" charset="0"/>
              </a:rPr>
              <a:t>3. Compilare</a:t>
            </a: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 il modello di domanda di iscrizione </a:t>
            </a:r>
          </a:p>
          <a:p>
            <a:pPr marL="457203" lvl="1">
              <a:buClr>
                <a:schemeClr val="bg2"/>
              </a:buClr>
              <a:defRPr/>
            </a:pP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1^ sezione </a:t>
            </a: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sym typeface="Wingdings" pitchFamily="2" charset="2"/>
              </a:rPr>
              <a:t> dati anagrafici</a:t>
            </a:r>
          </a:p>
          <a:p>
            <a:pPr marL="914406" lvl="1" indent="-457203">
              <a:buClr>
                <a:schemeClr val="bg2"/>
              </a:buClr>
              <a:defRPr/>
            </a:pP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2^ sezione </a:t>
            </a: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sym typeface="Wingdings" pitchFamily="2" charset="2"/>
              </a:rPr>
              <a:t> informazioni e/o preferenze</a:t>
            </a:r>
          </a:p>
          <a:p>
            <a:pPr marL="457203" lvl="1">
              <a:buClr>
                <a:schemeClr val="bg2"/>
              </a:buClr>
              <a:defRPr/>
            </a:pPr>
            <a:endParaRPr lang="it-IT" sz="3200" b="1" dirty="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100357" name="Immagine 8" descr="Logo con scritta_150.jpg">
            <a:extLst>
              <a:ext uri="{FF2B5EF4-FFF2-40B4-BE49-F238E27FC236}">
                <a16:creationId xmlns:a16="http://schemas.microsoft.com/office/drawing/2014/main" id="{0C5F4056-968A-4968-A4E9-54454644A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150" y="260352"/>
            <a:ext cx="15224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364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2">
            <a:extLst>
              <a:ext uri="{FF2B5EF4-FFF2-40B4-BE49-F238E27FC236}">
                <a16:creationId xmlns:a16="http://schemas.microsoft.com/office/drawing/2014/main" id="{3F7ED5A3-179A-430E-B9DC-0A2E8471E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92" y="192024"/>
            <a:ext cx="9893808" cy="60016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3" lvl="1">
              <a:buClr>
                <a:schemeClr val="bg2"/>
              </a:buClr>
              <a:defRPr/>
            </a:pPr>
            <a:endParaRPr lang="it-IT" sz="3200" b="1" dirty="0">
              <a:solidFill>
                <a:srgbClr val="FF0000"/>
              </a:solidFill>
              <a:latin typeface="Tahoma" pitchFamily="34" charset="0"/>
            </a:endParaRPr>
          </a:p>
          <a:p>
            <a:pPr marL="457203" lvl="1">
              <a:buClr>
                <a:schemeClr val="bg2"/>
              </a:buClr>
              <a:defRPr/>
            </a:pPr>
            <a:r>
              <a:rPr lang="it-IT" sz="3200" b="1" dirty="0">
                <a:solidFill>
                  <a:srgbClr val="FF0000"/>
                </a:solidFill>
                <a:latin typeface="Tahoma" pitchFamily="34" charset="0"/>
              </a:rPr>
              <a:t>4.I</a:t>
            </a:r>
            <a:r>
              <a:rPr lang="it-IT" sz="3200" b="1" dirty="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nviare</a:t>
            </a: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it-IT" sz="3200" b="1" dirty="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il</a:t>
            </a: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it-IT" sz="3200" b="1" dirty="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modulo on line </a:t>
            </a: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sym typeface="Wingdings" pitchFamily="2" charset="2"/>
              </a:rPr>
              <a:t>alla scuola di destinazione </a:t>
            </a:r>
            <a:r>
              <a:rPr lang="it-IT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sym typeface="Wingdings" pitchFamily="2" charset="2"/>
              </a:rPr>
              <a:t>(ad 1 solo istituto; in subordine, le famiglie possono indicare fino ad un massimo di altri 2 istituti di proprio gradimento)</a:t>
            </a:r>
          </a:p>
          <a:p>
            <a:pPr marL="457203" lvl="1">
              <a:buClr>
                <a:schemeClr val="bg2"/>
              </a:buClr>
              <a:defRPr/>
            </a:pPr>
            <a:endParaRPr lang="it-IT" sz="32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sym typeface="Wingdings" pitchFamily="2" charset="2"/>
            </a:endParaRPr>
          </a:p>
          <a:p>
            <a:pPr marL="457203" lvl="1">
              <a:buClr>
                <a:schemeClr val="bg2"/>
              </a:buClr>
              <a:defRPr/>
            </a:pPr>
            <a:r>
              <a:rPr lang="it-IT" sz="3200" b="1" dirty="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5. </a:t>
            </a:r>
            <a:r>
              <a:rPr lang="it-IT" sz="3200" b="1" dirty="0">
                <a:solidFill>
                  <a:srgbClr val="FF0000"/>
                </a:solidFill>
                <a:latin typeface="Tahoma" pitchFamily="34" charset="0"/>
              </a:rPr>
              <a:t>la famiglia riceve </a:t>
            </a: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alla casella di posta elettronica un messaggio di corretta acquisizione della domanda;</a:t>
            </a:r>
          </a:p>
          <a:p>
            <a:pPr marL="457203" lvl="1">
              <a:buClr>
                <a:schemeClr val="bg2"/>
              </a:buClr>
              <a:defRPr/>
            </a:pPr>
            <a:r>
              <a:rPr lang="it-IT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sym typeface="Wingdings" pitchFamily="2" charset="2"/>
              </a:rPr>
              <a:t> </a:t>
            </a:r>
          </a:p>
          <a:p>
            <a:pPr marL="457203" lvl="1">
              <a:buClr>
                <a:schemeClr val="bg2"/>
              </a:buClr>
              <a:defRPr/>
            </a:pPr>
            <a:endParaRPr lang="it-IT" sz="32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sym typeface="Wingdings" pitchFamily="2" charset="2"/>
            </a:endParaRPr>
          </a:p>
          <a:p>
            <a:pPr marL="457203" lvl="1">
              <a:buClr>
                <a:schemeClr val="bg2"/>
              </a:buClr>
              <a:defRPr/>
            </a:pPr>
            <a:endParaRPr lang="it-IT" sz="3200" dirty="0">
              <a:solidFill>
                <a:srgbClr val="5F5F5F"/>
              </a:solidFill>
              <a:latin typeface="Tahoma" pitchFamily="34" charset="0"/>
            </a:endParaRPr>
          </a:p>
        </p:txBody>
      </p:sp>
      <p:pic>
        <p:nvPicPr>
          <p:cNvPr id="100357" name="Immagine 8" descr="Logo con scritta_150.jpg">
            <a:extLst>
              <a:ext uri="{FF2B5EF4-FFF2-40B4-BE49-F238E27FC236}">
                <a16:creationId xmlns:a16="http://schemas.microsoft.com/office/drawing/2014/main" id="{0C5F4056-968A-4968-A4E9-54454644A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150" y="260352"/>
            <a:ext cx="15224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9855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2">
            <a:extLst>
              <a:ext uri="{FF2B5EF4-FFF2-40B4-BE49-F238E27FC236}">
                <a16:creationId xmlns:a16="http://schemas.microsoft.com/office/drawing/2014/main" id="{3F7ED5A3-179A-430E-B9DC-0A2E8471E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92" y="192024"/>
            <a:ext cx="9893808" cy="5509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3" lvl="1">
              <a:buClr>
                <a:schemeClr val="bg2"/>
              </a:buClr>
              <a:defRPr/>
            </a:pPr>
            <a:r>
              <a:rPr lang="it-IT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sym typeface="Wingdings" pitchFamily="2" charset="2"/>
              </a:rPr>
              <a:t> </a:t>
            </a:r>
          </a:p>
          <a:p>
            <a:pPr lvl="1" algn="ctr">
              <a:buClr>
                <a:schemeClr val="bg2"/>
              </a:buClr>
              <a:defRPr/>
            </a:pPr>
            <a:r>
              <a:rPr lang="it-IT" sz="3200" b="1" dirty="0">
                <a:solidFill>
                  <a:srgbClr val="FF0000"/>
                </a:solidFill>
                <a:latin typeface="Tahoma" pitchFamily="34" charset="0"/>
              </a:rPr>
              <a:t>SERVIZIO DI SUPPORTO </a:t>
            </a:r>
          </a:p>
          <a:p>
            <a:pPr lvl="1" algn="ctr">
              <a:buClr>
                <a:schemeClr val="bg2"/>
              </a:buClr>
              <a:defRPr/>
            </a:pPr>
            <a:r>
              <a:rPr lang="it-IT" sz="3200" b="1" dirty="0">
                <a:solidFill>
                  <a:srgbClr val="FF0000"/>
                </a:solidFill>
                <a:latin typeface="Tahoma" pitchFamily="34" charset="0"/>
              </a:rPr>
              <a:t>PER L’ISCRIZIONE</a:t>
            </a:r>
          </a:p>
          <a:p>
            <a:pPr lvl="1" algn="ctr">
              <a:buClr>
                <a:schemeClr val="bg2"/>
              </a:buClr>
              <a:defRPr/>
            </a:pPr>
            <a:r>
              <a:rPr lang="it-IT" sz="3200" b="1" dirty="0">
                <a:solidFill>
                  <a:srgbClr val="FF0000"/>
                </a:solidFill>
                <a:latin typeface="Tahoma" pitchFamily="34" charset="0"/>
              </a:rPr>
              <a:t>AL MELLONI</a:t>
            </a:r>
          </a:p>
          <a:p>
            <a:pPr lvl="1" algn="ctr">
              <a:buClr>
                <a:schemeClr val="bg2"/>
              </a:buClr>
              <a:defRPr/>
            </a:pPr>
            <a:endParaRPr lang="it-IT" sz="3200" b="1" i="1" dirty="0">
              <a:solidFill>
                <a:srgbClr val="5F5F5F"/>
              </a:solidFill>
              <a:latin typeface="Tahoma" pitchFamily="34" charset="0"/>
            </a:endParaRPr>
          </a:p>
          <a:p>
            <a:pPr marL="914406" lvl="1" indent="-457203" algn="ctr">
              <a:buClr>
                <a:schemeClr val="bg2"/>
              </a:buClr>
              <a:defRPr/>
            </a:pPr>
            <a:r>
              <a:rPr lang="it-IT" sz="3200" b="1" dirty="0">
                <a:solidFill>
                  <a:srgbClr val="FF0000"/>
                </a:solidFill>
                <a:latin typeface="Tahoma" pitchFamily="34" charset="0"/>
              </a:rPr>
              <a:t>Segreteria Alunni </a:t>
            </a: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del nostro Istituto</a:t>
            </a:r>
          </a:p>
          <a:p>
            <a:pPr marL="914406" lvl="1" indent="-457203" algn="ctr">
              <a:buClr>
                <a:schemeClr val="bg2"/>
              </a:buClr>
              <a:defRPr/>
            </a:pP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assistenti amministrative Maura e Marzia</a:t>
            </a:r>
          </a:p>
          <a:p>
            <a:pPr marL="914406" lvl="1" indent="-457203" algn="ctr">
              <a:buClr>
                <a:schemeClr val="bg2"/>
              </a:buClr>
              <a:defRPr/>
            </a:pPr>
            <a:endParaRPr lang="it-IT" sz="3200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pPr lvl="1">
              <a:buClr>
                <a:schemeClr val="bg2"/>
              </a:buClr>
              <a:defRPr/>
            </a:pPr>
            <a:r>
              <a:rPr lang="it-IT" sz="3200" dirty="0">
                <a:solidFill>
                  <a:srgbClr val="5F5F5F"/>
                </a:solidFill>
                <a:latin typeface="Tahoma" pitchFamily="34" charset="0"/>
              </a:rPr>
              <a:t>Orari sul sito ( pagina ISCRIZIONI)</a:t>
            </a:r>
          </a:p>
          <a:p>
            <a:pPr marL="457203" lvl="1">
              <a:buClr>
                <a:schemeClr val="bg2"/>
              </a:buClr>
              <a:defRPr/>
            </a:pPr>
            <a:endParaRPr lang="it-IT" sz="32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sym typeface="Wingdings" pitchFamily="2" charset="2"/>
            </a:endParaRPr>
          </a:p>
          <a:p>
            <a:pPr marL="457203" lvl="1">
              <a:buClr>
                <a:schemeClr val="bg2"/>
              </a:buClr>
              <a:defRPr/>
            </a:pPr>
            <a:endParaRPr lang="it-IT" sz="3200" dirty="0">
              <a:solidFill>
                <a:srgbClr val="5F5F5F"/>
              </a:solidFill>
              <a:latin typeface="Tahoma" pitchFamily="34" charset="0"/>
            </a:endParaRPr>
          </a:p>
        </p:txBody>
      </p:sp>
      <p:pic>
        <p:nvPicPr>
          <p:cNvPr id="100357" name="Immagine 8" descr="Logo con scritta_150.jpg">
            <a:extLst>
              <a:ext uri="{FF2B5EF4-FFF2-40B4-BE49-F238E27FC236}">
                <a16:creationId xmlns:a16="http://schemas.microsoft.com/office/drawing/2014/main" id="{0C5F4056-968A-4968-A4E9-54454644A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150" y="260352"/>
            <a:ext cx="15224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0033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CasellaDiTesto 7">
            <a:extLst>
              <a:ext uri="{FF2B5EF4-FFF2-40B4-BE49-F238E27FC236}">
                <a16:creationId xmlns:a16="http://schemas.microsoft.com/office/drawing/2014/main" id="{D5E88138-6567-481A-84AA-1E505FB43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9" y="571501"/>
            <a:ext cx="68214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0033CC"/>
                </a:solidFill>
                <a:latin typeface="Tahoma" panose="020B0604030504040204" pitchFamily="34" charset="0"/>
              </a:rPr>
              <a:t>M  A  C  E  D  O  N  I  O     M  E  L  L  O  N  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33CC"/>
                </a:solidFill>
                <a:latin typeface="Tahoma" panose="020B0604030504040204" pitchFamily="34" charset="0"/>
              </a:rPr>
              <a:t>    I S T I T U T O   T E C N I C O   E C O N O M I C O</a:t>
            </a:r>
          </a:p>
        </p:txBody>
      </p:sp>
      <p:sp>
        <p:nvSpPr>
          <p:cNvPr id="20484" name="Text Box 12">
            <a:extLst>
              <a:ext uri="{FF2B5EF4-FFF2-40B4-BE49-F238E27FC236}">
                <a16:creationId xmlns:a16="http://schemas.microsoft.com/office/drawing/2014/main" id="{0946D43E-5892-4BB3-9306-831C389A2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844676"/>
            <a:ext cx="8208963" cy="384720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1" hangingPunct="1">
              <a:buClr>
                <a:schemeClr val="bg2"/>
              </a:buClr>
              <a:buFont typeface="Wingdings" pitchFamily="2" charset="2"/>
              <a:buChar char="ü"/>
              <a:defRPr/>
            </a:pPr>
            <a:endParaRPr lang="it-IT" dirty="0">
              <a:solidFill>
                <a:srgbClr val="CC0000"/>
              </a:solidFill>
              <a:latin typeface="Tahoma" pitchFamily="34" charset="0"/>
            </a:endParaRPr>
          </a:p>
          <a:p>
            <a:pPr lvl="1" algn="ctr" eaLnBrk="1" hangingPunct="1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it-IT" b="1" dirty="0">
                <a:solidFill>
                  <a:srgbClr val="FF0000"/>
                </a:solidFill>
                <a:latin typeface="Tahoma" pitchFamily="34" charset="0"/>
              </a:rPr>
              <a:t>SERVIZIO </a:t>
            </a:r>
            <a:r>
              <a:rPr lang="it-IT" b="1" dirty="0" err="1">
                <a:solidFill>
                  <a:srgbClr val="FF0000"/>
                </a:solidFill>
                <a:latin typeface="Tahoma" pitchFamily="34" charset="0"/>
              </a:rPr>
              <a:t>DI</a:t>
            </a:r>
            <a:r>
              <a:rPr lang="it-IT" b="1" dirty="0">
                <a:solidFill>
                  <a:srgbClr val="FF0000"/>
                </a:solidFill>
                <a:latin typeface="Tahoma" pitchFamily="34" charset="0"/>
              </a:rPr>
              <a:t> SUPPORTO </a:t>
            </a:r>
          </a:p>
          <a:p>
            <a:pPr lvl="1" algn="ctr" eaLnBrk="1" hangingPunct="1">
              <a:buClr>
                <a:schemeClr val="bg2"/>
              </a:buClr>
              <a:buFont typeface="Wingdings" pitchFamily="2" charset="2"/>
              <a:buNone/>
              <a:defRPr/>
            </a:pPr>
            <a:endParaRPr lang="it-IT" sz="1400" dirty="0">
              <a:solidFill>
                <a:srgbClr val="FF0000"/>
              </a:solidFill>
              <a:latin typeface="Tahoma" pitchFamily="34" charset="0"/>
            </a:endParaRPr>
          </a:p>
          <a:p>
            <a:pPr lvl="1" algn="ctr" eaLnBrk="1" hangingPunct="1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it-IT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it-IT" b="1" u="sng" dirty="0">
                <a:solidFill>
                  <a:srgbClr val="5F5F5F"/>
                </a:solidFill>
                <a:latin typeface="Tahoma" pitchFamily="34" charset="0"/>
              </a:rPr>
              <a:t>Presentarsi in Segreteria con</a:t>
            </a:r>
            <a:r>
              <a:rPr lang="it-IT" b="1" dirty="0">
                <a:solidFill>
                  <a:srgbClr val="5F5F5F"/>
                </a:solidFill>
                <a:latin typeface="Tahoma" pitchFamily="34" charset="0"/>
              </a:rPr>
              <a:t>:</a:t>
            </a:r>
          </a:p>
          <a:p>
            <a:pPr marL="914406" lvl="1" indent="-457203" algn="ctr">
              <a:buClr>
                <a:schemeClr val="bg2"/>
              </a:buClr>
              <a:defRPr/>
            </a:pPr>
            <a:endParaRPr lang="it-IT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pPr marL="914406" lvl="1" indent="-457203">
              <a:buClr>
                <a:schemeClr val="bg2"/>
              </a:buClr>
              <a:buFont typeface="Wingdings" pitchFamily="2" charset="2"/>
              <a:buChar char="Ø"/>
              <a:defRPr/>
            </a:pP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Dati anagrafici, documenti identità e Codice Fiscale di:</a:t>
            </a:r>
          </a:p>
          <a:p>
            <a:pPr marL="1371609" lvl="2" indent="-457203">
              <a:buClr>
                <a:schemeClr val="bg2"/>
              </a:buClr>
              <a:buFont typeface="+mj-lt"/>
              <a:buAutoNum type="alphaLcParenR"/>
              <a:defRPr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entrambi i genitori</a:t>
            </a:r>
          </a:p>
          <a:p>
            <a:pPr marL="1371609" lvl="2" indent="-457203">
              <a:buClr>
                <a:schemeClr val="bg2"/>
              </a:buClr>
              <a:buFont typeface="+mj-lt"/>
              <a:buAutoNum type="alphaLcParenR"/>
              <a:defRPr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alunno/a</a:t>
            </a:r>
          </a:p>
          <a:p>
            <a:pPr marL="1371609" lvl="2" indent="-457203">
              <a:buClr>
                <a:schemeClr val="bg2"/>
              </a:buClr>
              <a:defRPr/>
            </a:pPr>
            <a:endParaRPr lang="it-IT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pPr marL="914406" lvl="1" indent="-457203">
              <a:buClr>
                <a:schemeClr val="bg2"/>
              </a:buClr>
              <a:buFont typeface="Wingdings" pitchFamily="2" charset="2"/>
              <a:buChar char="Ø"/>
              <a:defRPr/>
            </a:pP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Comunicazione delle Lingue straniere:</a:t>
            </a:r>
          </a:p>
          <a:p>
            <a:pPr marL="1371609" lvl="2" indent="-457203">
              <a:buClr>
                <a:schemeClr val="bg2"/>
              </a:buClr>
              <a:buFont typeface="+mj-lt"/>
              <a:buAutoNum type="alphaLcParenR"/>
              <a:defRPr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studiate alla Scuola Media</a:t>
            </a:r>
          </a:p>
          <a:p>
            <a:pPr marL="1371609" lvl="2" indent="-457203">
              <a:buClr>
                <a:schemeClr val="bg2"/>
              </a:buClr>
              <a:buFont typeface="+mj-lt"/>
              <a:buAutoNum type="alphaLcParenR"/>
              <a:defRPr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II lingua straniera richiesta </a:t>
            </a:r>
            <a:endParaRPr lang="it-IT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pPr lvl="1" eaLnBrk="1" hangingPunct="1">
              <a:buClr>
                <a:schemeClr val="bg2"/>
              </a:buClr>
              <a:buFont typeface="Wingdings" pitchFamily="2" charset="2"/>
              <a:buNone/>
              <a:defRPr/>
            </a:pPr>
            <a:endParaRPr lang="it-IT" dirty="0">
              <a:solidFill>
                <a:srgbClr val="5F5F5F"/>
              </a:solidFill>
              <a:latin typeface="Tahoma" pitchFamily="34" charset="0"/>
            </a:endParaRPr>
          </a:p>
          <a:p>
            <a:pPr lvl="1" eaLnBrk="1" hangingPunct="1">
              <a:buClr>
                <a:schemeClr val="bg2"/>
              </a:buClr>
              <a:buFont typeface="Wingdings" pitchFamily="2" charset="2"/>
              <a:buNone/>
              <a:defRPr/>
            </a:pPr>
            <a:endParaRPr lang="it-IT" dirty="0">
              <a:solidFill>
                <a:srgbClr val="5F5F5F"/>
              </a:solidFill>
              <a:latin typeface="Tahoma" pitchFamily="34" charset="0"/>
            </a:endParaRPr>
          </a:p>
        </p:txBody>
      </p:sp>
      <p:pic>
        <p:nvPicPr>
          <p:cNvPr id="105477" name="Immagine 8" descr="Logo con scritta_150.jpg">
            <a:extLst>
              <a:ext uri="{FF2B5EF4-FFF2-40B4-BE49-F238E27FC236}">
                <a16:creationId xmlns:a16="http://schemas.microsoft.com/office/drawing/2014/main" id="{7527B509-AADB-4B63-8DD2-5A48B9FF9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88913"/>
            <a:ext cx="15224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2804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2">
            <a:extLst>
              <a:ext uri="{FF2B5EF4-FFF2-40B4-BE49-F238E27FC236}">
                <a16:creationId xmlns:a16="http://schemas.microsoft.com/office/drawing/2014/main" id="{3F7ED5A3-179A-430E-B9DC-0A2E8471E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28" y="192025"/>
            <a:ext cx="9884664" cy="60016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>
              <a:buClr>
                <a:schemeClr val="bg2"/>
              </a:buClr>
              <a:defRPr/>
            </a:pPr>
            <a:r>
              <a:rPr lang="it-IT" sz="3200" b="1" dirty="0">
                <a:solidFill>
                  <a:srgbClr val="FF0000"/>
                </a:solidFill>
                <a:latin typeface="Tahoma" pitchFamily="34" charset="0"/>
              </a:rPr>
              <a:t>SERVIZIO DI SUPPORTO </a:t>
            </a:r>
          </a:p>
          <a:p>
            <a:pPr lvl="1" algn="ctr">
              <a:buClr>
                <a:schemeClr val="bg2"/>
              </a:buClr>
              <a:defRPr/>
            </a:pPr>
            <a:r>
              <a:rPr lang="it-IT" sz="32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it-IT" sz="3200" b="1" dirty="0">
                <a:solidFill>
                  <a:srgbClr val="5F5F5F"/>
                </a:solidFill>
                <a:latin typeface="Tahoma" pitchFamily="34" charset="0"/>
              </a:rPr>
              <a:t>Presentarsi in Segreteria con:</a:t>
            </a:r>
          </a:p>
          <a:p>
            <a:pPr marL="914406" lvl="1" indent="-457203" algn="ctr">
              <a:buClr>
                <a:schemeClr val="bg2"/>
              </a:buClr>
              <a:defRPr/>
            </a:pPr>
            <a:endParaRPr lang="it-IT" sz="3200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pPr marL="457203" lvl="1">
              <a:buClr>
                <a:schemeClr val="bg2"/>
              </a:buClr>
              <a:defRPr/>
            </a:pP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Dati anagrafici, documenti identità e Codice Fiscale di:</a:t>
            </a:r>
          </a:p>
          <a:p>
            <a:pPr marL="914406" lvl="2">
              <a:buClr>
                <a:schemeClr val="bg2"/>
              </a:buClr>
              <a:defRPr/>
            </a:pPr>
            <a:r>
              <a:rPr lang="it-IT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- entrambi i genitori</a:t>
            </a:r>
          </a:p>
          <a:p>
            <a:pPr marL="914406" lvl="2">
              <a:buClr>
                <a:schemeClr val="bg2"/>
              </a:buClr>
              <a:defRPr/>
            </a:pPr>
            <a:r>
              <a:rPr lang="it-IT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- alunno/a</a:t>
            </a:r>
          </a:p>
          <a:p>
            <a:pPr marL="1371609" lvl="2" indent="-457203">
              <a:buClr>
                <a:schemeClr val="bg2"/>
              </a:buClr>
              <a:defRPr/>
            </a:pPr>
            <a:endParaRPr lang="it-IT" sz="3200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pPr marL="457203" lvl="1">
              <a:buClr>
                <a:schemeClr val="bg2"/>
              </a:buClr>
              <a:defRPr/>
            </a:pP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Comunicazione delle Lingue straniere:</a:t>
            </a:r>
          </a:p>
          <a:p>
            <a:pPr marL="914406" lvl="2">
              <a:buClr>
                <a:schemeClr val="bg2"/>
              </a:buClr>
              <a:defRPr/>
            </a:pPr>
            <a:r>
              <a:rPr lang="it-IT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- studiate alla Scuola Media</a:t>
            </a:r>
          </a:p>
          <a:p>
            <a:pPr marL="914406" lvl="2">
              <a:buClr>
                <a:schemeClr val="bg2"/>
              </a:buClr>
              <a:defRPr/>
            </a:pPr>
            <a:r>
              <a:rPr lang="it-IT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- II lingua straniera richiesta </a:t>
            </a:r>
            <a:endParaRPr lang="it-IT" sz="3200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pPr marL="457203" lvl="1">
              <a:buClr>
                <a:schemeClr val="bg2"/>
              </a:buClr>
              <a:defRPr/>
            </a:pPr>
            <a:endParaRPr lang="it-IT" sz="3200" dirty="0">
              <a:solidFill>
                <a:srgbClr val="5F5F5F"/>
              </a:solidFill>
              <a:latin typeface="Tahoma" pitchFamily="34" charset="0"/>
            </a:endParaRPr>
          </a:p>
        </p:txBody>
      </p:sp>
      <p:pic>
        <p:nvPicPr>
          <p:cNvPr id="100357" name="Immagine 8" descr="Logo con scritta_150.jpg">
            <a:extLst>
              <a:ext uri="{FF2B5EF4-FFF2-40B4-BE49-F238E27FC236}">
                <a16:creationId xmlns:a16="http://schemas.microsoft.com/office/drawing/2014/main" id="{0C5F4056-968A-4968-A4E9-54454644A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150" y="260352"/>
            <a:ext cx="15224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7406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2">
            <a:extLst>
              <a:ext uri="{FF2B5EF4-FFF2-40B4-BE49-F238E27FC236}">
                <a16:creationId xmlns:a16="http://schemas.microsoft.com/office/drawing/2014/main" id="{3F7ED5A3-179A-430E-B9DC-0A2E8471E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96" y="749808"/>
            <a:ext cx="9317736" cy="501675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>
              <a:buClr>
                <a:schemeClr val="bg2"/>
              </a:buClr>
              <a:defRPr/>
            </a:pPr>
            <a:endParaRPr lang="it-IT" sz="3200" b="1" dirty="0">
              <a:solidFill>
                <a:srgbClr val="FF0000"/>
              </a:solidFill>
              <a:latin typeface="Tahoma" pitchFamily="34" charset="0"/>
            </a:endParaRPr>
          </a:p>
          <a:p>
            <a:pPr lvl="1" algn="ctr">
              <a:buClr>
                <a:schemeClr val="bg2"/>
              </a:buClr>
              <a:defRPr/>
            </a:pPr>
            <a:endParaRPr lang="it-IT" sz="3200" b="1" dirty="0">
              <a:solidFill>
                <a:srgbClr val="FF0000"/>
              </a:solidFill>
              <a:latin typeface="Tahoma" pitchFamily="34" charset="0"/>
            </a:endParaRPr>
          </a:p>
          <a:p>
            <a:pPr lvl="1" algn="ctr">
              <a:buClr>
                <a:schemeClr val="bg2"/>
              </a:buClr>
              <a:defRPr/>
            </a:pPr>
            <a:r>
              <a:rPr lang="it-IT" sz="3200" b="1" dirty="0">
                <a:solidFill>
                  <a:srgbClr val="FF0000"/>
                </a:solidFill>
                <a:latin typeface="Tahoma" pitchFamily="34" charset="0"/>
              </a:rPr>
              <a:t>INFORMAZIONI PER L’ISCRIZIONE</a:t>
            </a:r>
          </a:p>
          <a:p>
            <a:pPr lvl="1" algn="ctr">
              <a:buClr>
                <a:schemeClr val="bg2"/>
              </a:buClr>
              <a:defRPr/>
            </a:pPr>
            <a:endParaRPr lang="it-IT" sz="3200" b="1" i="1" dirty="0">
              <a:solidFill>
                <a:srgbClr val="5F5F5F"/>
              </a:solidFill>
              <a:latin typeface="Tahoma" pitchFamily="34" charset="0"/>
            </a:endParaRPr>
          </a:p>
          <a:p>
            <a:pPr marL="914406" lvl="1" indent="-457203" algn="ctr">
              <a:buClr>
                <a:schemeClr val="bg2"/>
              </a:buClr>
              <a:defRPr/>
            </a:pP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sulla home page del Melloni</a:t>
            </a:r>
          </a:p>
          <a:p>
            <a:pPr marL="914406" lvl="1" indent="-457203" algn="ctr">
              <a:buClr>
                <a:schemeClr val="bg2"/>
              </a:buClr>
              <a:defRPr/>
            </a:pPr>
            <a:endParaRPr lang="it-IT" sz="3200" b="1" dirty="0">
              <a:solidFill>
                <a:srgbClr val="FF0000"/>
              </a:solidFill>
              <a:latin typeface="Tahoma" pitchFamily="34" charset="0"/>
              <a:hlinkClick r:id="rId2"/>
            </a:endParaRPr>
          </a:p>
          <a:p>
            <a:pPr marL="914406" lvl="1" indent="-457203" algn="ctr">
              <a:buClr>
                <a:schemeClr val="bg2"/>
              </a:buClr>
              <a:defRPr/>
            </a:pPr>
            <a:r>
              <a:rPr lang="it-IT" sz="3200" b="1" dirty="0">
                <a:solidFill>
                  <a:srgbClr val="0070C0"/>
                </a:solidFill>
                <a:latin typeface="Tahoma" pitchFamily="34" charset="0"/>
                <a:hlinkClick r:id="rId3"/>
              </a:rPr>
              <a:t>www.itemelloni.gov.it</a:t>
            </a:r>
            <a:endParaRPr lang="it-IT" sz="3200" b="1" dirty="0">
              <a:solidFill>
                <a:srgbClr val="0070C0"/>
              </a:solidFill>
              <a:latin typeface="Tahoma" pitchFamily="34" charset="0"/>
            </a:endParaRPr>
          </a:p>
          <a:p>
            <a:pPr marL="914406" lvl="1" indent="-457203" algn="ctr">
              <a:buClr>
                <a:schemeClr val="bg2"/>
              </a:buClr>
              <a:defRPr/>
            </a:pPr>
            <a:endParaRPr lang="it-IT" sz="3200" b="1" dirty="0">
              <a:solidFill>
                <a:srgbClr val="0070C0"/>
              </a:solidFill>
              <a:latin typeface="Tahoma" pitchFamily="34" charset="0"/>
            </a:endParaRPr>
          </a:p>
          <a:p>
            <a:pPr marL="914406" lvl="1" indent="-457203" algn="ctr">
              <a:buClr>
                <a:schemeClr val="bg2"/>
              </a:buClr>
              <a:defRPr/>
            </a:pPr>
            <a:endParaRPr lang="it-IT" sz="3200" b="1" dirty="0">
              <a:solidFill>
                <a:srgbClr val="0070C0"/>
              </a:solidFill>
              <a:latin typeface="Tahoma" pitchFamily="34" charset="0"/>
            </a:endParaRPr>
          </a:p>
          <a:p>
            <a:pPr marL="914406" lvl="1" indent="-457203" algn="ctr">
              <a:buClr>
                <a:schemeClr val="bg2"/>
              </a:buClr>
              <a:defRPr/>
            </a:pPr>
            <a:endParaRPr lang="it-IT" sz="3200" b="1" dirty="0">
              <a:solidFill>
                <a:srgbClr val="0070C0"/>
              </a:solidFill>
              <a:latin typeface="Tahoma" pitchFamily="34" charset="0"/>
            </a:endParaRPr>
          </a:p>
        </p:txBody>
      </p:sp>
      <p:pic>
        <p:nvPicPr>
          <p:cNvPr id="100357" name="Immagine 8" descr="Logo con scritta_150.jpg">
            <a:extLst>
              <a:ext uri="{FF2B5EF4-FFF2-40B4-BE49-F238E27FC236}">
                <a16:creationId xmlns:a16="http://schemas.microsoft.com/office/drawing/2014/main" id="{0C5F4056-968A-4968-A4E9-54454644A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150" y="260352"/>
            <a:ext cx="15224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305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15;p16"/>
          <p:cNvPicPr/>
          <p:nvPr/>
        </p:nvPicPr>
        <p:blipFill>
          <a:blip r:embed="rId2"/>
          <a:stretch/>
        </p:blipFill>
        <p:spPr>
          <a:xfrm>
            <a:off x="10838880" y="318960"/>
            <a:ext cx="1158120" cy="1145880"/>
          </a:xfrm>
          <a:prstGeom prst="rect">
            <a:avLst/>
          </a:prstGeom>
          <a:ln>
            <a:noFill/>
          </a:ln>
        </p:spPr>
      </p:pic>
      <p:pic>
        <p:nvPicPr>
          <p:cNvPr id="145" name="Google Shape;116;p16"/>
          <p:cNvPicPr/>
          <p:nvPr/>
        </p:nvPicPr>
        <p:blipFill>
          <a:blip r:embed="rId3"/>
          <a:stretch/>
        </p:blipFill>
        <p:spPr>
          <a:xfrm>
            <a:off x="-315360" y="4757760"/>
            <a:ext cx="12569040" cy="2370960"/>
          </a:xfrm>
          <a:prstGeom prst="rect">
            <a:avLst/>
          </a:prstGeom>
          <a:ln>
            <a:noFill/>
          </a:ln>
        </p:spPr>
      </p:pic>
      <p:sp>
        <p:nvSpPr>
          <p:cNvPr id="146" name="TextShape 1"/>
          <p:cNvSpPr txBox="1"/>
          <p:nvPr/>
        </p:nvSpPr>
        <p:spPr>
          <a:xfrm>
            <a:off x="371520" y="318960"/>
            <a:ext cx="10235520" cy="48520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>
              <a:lnSpc>
                <a:spcPct val="115000"/>
              </a:lnSpc>
            </a:pPr>
            <a:r>
              <a:rPr lang="it-IT" sz="4000" spc="-1" dirty="0">
                <a:solidFill>
                  <a:srgbClr val="000000"/>
                </a:solidFill>
                <a:latin typeface="Merriweather"/>
                <a:ea typeface="Merriweather"/>
              </a:rPr>
              <a:t>Le diverse realtà</a:t>
            </a:r>
            <a:r>
              <a:rPr lang="it-IT" sz="4000" b="0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 economiche richiedono competenze </a:t>
            </a:r>
            <a:br>
              <a:rPr sz="4000" dirty="0"/>
            </a:br>
            <a:r>
              <a:rPr lang="it-IT" sz="4000" dirty="0"/>
              <a:t>	</a:t>
            </a:r>
            <a:r>
              <a:rPr lang="it-IT" sz="4000" b="0" strike="noStrike" spc="-1" dirty="0">
                <a:solidFill>
                  <a:srgbClr val="0070C0"/>
                </a:solidFill>
                <a:latin typeface="Merriweather"/>
                <a:ea typeface="Merriweather"/>
              </a:rPr>
              <a:t>amministrative e gestionali</a:t>
            </a:r>
            <a:br>
              <a:rPr sz="4000" dirty="0">
                <a:solidFill>
                  <a:srgbClr val="0070C0"/>
                </a:solidFill>
              </a:rPr>
            </a:br>
            <a:r>
              <a:rPr lang="it-IT" sz="4000" dirty="0">
                <a:solidFill>
                  <a:srgbClr val="0070C0"/>
                </a:solidFill>
              </a:rPr>
              <a:t>	</a:t>
            </a:r>
            <a:r>
              <a:rPr lang="it-IT" sz="4000" b="0" strike="noStrike" spc="-1" dirty="0">
                <a:solidFill>
                  <a:srgbClr val="0070C0"/>
                </a:solidFill>
                <a:latin typeface="Merriweather"/>
                <a:ea typeface="Merriweather"/>
              </a:rPr>
              <a:t>informatiche</a:t>
            </a:r>
            <a:br>
              <a:rPr sz="4000" dirty="0">
                <a:solidFill>
                  <a:srgbClr val="0070C0"/>
                </a:solidFill>
              </a:rPr>
            </a:br>
            <a:r>
              <a:rPr lang="it-IT" sz="4000" dirty="0">
                <a:solidFill>
                  <a:srgbClr val="0070C0"/>
                </a:solidFill>
              </a:rPr>
              <a:t>	</a:t>
            </a:r>
            <a:r>
              <a:rPr lang="it-IT" sz="4000" b="0" strike="noStrike" spc="-1" dirty="0">
                <a:solidFill>
                  <a:srgbClr val="0070C0"/>
                </a:solidFill>
                <a:latin typeface="Merriweather"/>
                <a:ea typeface="Merriweather"/>
              </a:rPr>
              <a:t>linguistiche</a:t>
            </a:r>
            <a:br>
              <a:rPr sz="4000" dirty="0">
                <a:solidFill>
                  <a:srgbClr val="0070C0"/>
                </a:solidFill>
              </a:rPr>
            </a:br>
            <a:r>
              <a:rPr lang="it-IT" sz="4000" dirty="0">
                <a:solidFill>
                  <a:srgbClr val="0070C0"/>
                </a:solidFill>
              </a:rPr>
              <a:t>	</a:t>
            </a:r>
            <a:r>
              <a:rPr lang="it-IT" sz="4000" b="0" strike="noStrike" spc="-1" dirty="0">
                <a:solidFill>
                  <a:srgbClr val="0070C0"/>
                </a:solidFill>
                <a:latin typeface="Merriweather"/>
                <a:ea typeface="Merriweather"/>
              </a:rPr>
              <a:t>giuridico economiche</a:t>
            </a:r>
            <a:endParaRPr lang="it-IT" sz="4000" dirty="0"/>
          </a:p>
          <a:p>
            <a:pPr>
              <a:lnSpc>
                <a:spcPct val="115000"/>
              </a:lnSpc>
            </a:pPr>
            <a:r>
              <a:rPr lang="it-IT" sz="4000" b="0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che si acquisiscono  </a:t>
            </a:r>
            <a:r>
              <a:rPr lang="it-IT" sz="3600" b="0" strike="noStrike" spc="-1" dirty="0">
                <a:solidFill>
                  <a:srgbClr val="000000"/>
                </a:solidFill>
                <a:latin typeface="Merriweather"/>
                <a:ea typeface="Merriweather"/>
              </a:rPr>
              <a:t>all’ITE “Macedonio Melloni”</a:t>
            </a:r>
            <a:br>
              <a:rPr sz="3600" dirty="0"/>
            </a:br>
            <a:endParaRPr lang="it-IT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22;p17"/>
          <p:cNvPicPr/>
          <p:nvPr/>
        </p:nvPicPr>
        <p:blipFill>
          <a:blip r:embed="rId2"/>
          <a:stretch/>
        </p:blipFill>
        <p:spPr>
          <a:xfrm>
            <a:off x="10838880" y="318960"/>
            <a:ext cx="1158120" cy="1145880"/>
          </a:xfrm>
          <a:prstGeom prst="rect">
            <a:avLst/>
          </a:prstGeom>
          <a:ln>
            <a:noFill/>
          </a:ln>
        </p:spPr>
      </p:pic>
      <p:pic>
        <p:nvPicPr>
          <p:cNvPr id="148" name="Google Shape;123;p17"/>
          <p:cNvPicPr/>
          <p:nvPr/>
        </p:nvPicPr>
        <p:blipFill>
          <a:blip r:embed="rId3"/>
          <a:stretch/>
        </p:blipFill>
        <p:spPr>
          <a:xfrm>
            <a:off x="-315360" y="4757760"/>
            <a:ext cx="12569040" cy="2370960"/>
          </a:xfrm>
          <a:prstGeom prst="rect">
            <a:avLst/>
          </a:prstGeom>
          <a:ln>
            <a:noFill/>
          </a:ln>
        </p:spPr>
      </p:pic>
      <p:sp>
        <p:nvSpPr>
          <p:cNvPr id="149" name="CustomShape 1"/>
          <p:cNvSpPr/>
          <p:nvPr/>
        </p:nvSpPr>
        <p:spPr>
          <a:xfrm>
            <a:off x="617040" y="318960"/>
            <a:ext cx="10221840" cy="563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>
              <a:lnSpc>
                <a:spcPct val="115000"/>
              </a:lnSpc>
            </a:pPr>
            <a:r>
              <a:rPr lang="it-IT" sz="3200" spc="-1" dirty="0">
                <a:solidFill>
                  <a:srgbClr val="1C4587"/>
                </a:solidFill>
                <a:latin typeface="Merriweather"/>
                <a:ea typeface="Merriweather"/>
              </a:rPr>
              <a:t>Infatti </a:t>
            </a:r>
            <a:r>
              <a:rPr lang="it-IT" sz="32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al Melloni... </a:t>
            </a:r>
            <a:endParaRPr lang="it-IT" sz="32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799"/>
              </a:spcBef>
            </a:pPr>
            <a:r>
              <a:rPr lang="it-IT" sz="32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si affronta lo studio del </a:t>
            </a:r>
            <a:r>
              <a:rPr lang="it-IT" sz="3200" b="1" i="1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sistema - azienda </a:t>
            </a:r>
            <a:r>
              <a:rPr lang="it-IT" sz="32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nella sua complessità;</a:t>
            </a:r>
            <a:endParaRPr lang="it-IT" sz="32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799"/>
              </a:spcBef>
            </a:pPr>
            <a:r>
              <a:rPr lang="it-IT" sz="32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si utilizzano </a:t>
            </a:r>
            <a:r>
              <a:rPr lang="it-IT" sz="3200" b="1" i="1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strumenti informatici</a:t>
            </a:r>
            <a:r>
              <a:rPr lang="it-IT" sz="3200" spc="-1" dirty="0">
                <a:solidFill>
                  <a:srgbClr val="1C4587"/>
                </a:solidFill>
                <a:latin typeface="Merriweather"/>
                <a:ea typeface="Merriweather"/>
              </a:rPr>
              <a:t> nei vari contesti</a:t>
            </a:r>
            <a:r>
              <a:rPr lang="it-IT" sz="3200" b="1" i="1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;</a:t>
            </a:r>
            <a:endParaRPr lang="it-IT" sz="32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799"/>
              </a:spcBef>
            </a:pPr>
            <a:r>
              <a:rPr lang="it-IT" sz="32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si analizzano i </a:t>
            </a:r>
            <a:r>
              <a:rPr lang="it-IT" sz="3200" b="1" i="1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fenomeni economici</a:t>
            </a:r>
            <a:r>
              <a:rPr lang="it-IT" sz="32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 nazionali e internazionali;</a:t>
            </a:r>
            <a:endParaRPr lang="it-IT" sz="32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799"/>
              </a:spcBef>
            </a:pPr>
            <a:r>
              <a:rPr lang="it-IT" sz="32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si approfondiscono gli </a:t>
            </a:r>
            <a:r>
              <a:rPr lang="it-IT" sz="3200" b="1" i="1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aspetti normativi</a:t>
            </a:r>
            <a:r>
              <a:rPr lang="it-IT" sz="32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 civilistici;</a:t>
            </a:r>
            <a:endParaRPr lang="it-IT" sz="32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799"/>
              </a:spcBef>
            </a:pPr>
            <a:r>
              <a:rPr lang="it-IT" sz="32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si studiano diverse </a:t>
            </a:r>
            <a:r>
              <a:rPr lang="it-IT" sz="3200" b="1" i="1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lingue straniere (</a:t>
            </a:r>
            <a:r>
              <a:rPr lang="it-IT" sz="3200" b="1" i="1" strike="noStrike" spc="-1" dirty="0">
                <a:solidFill>
                  <a:srgbClr val="FF0000"/>
                </a:solidFill>
                <a:latin typeface="Merriweather"/>
                <a:ea typeface="Merriweather"/>
              </a:rPr>
              <a:t>inglese, </a:t>
            </a:r>
            <a:r>
              <a:rPr lang="it-IT" sz="3200" b="1" i="1" spc="-1" dirty="0">
                <a:solidFill>
                  <a:srgbClr val="FF0000"/>
                </a:solidFill>
                <a:latin typeface="Merriweather"/>
                <a:ea typeface="Merriweather"/>
              </a:rPr>
              <a:t>francese, 							     spagnolo</a:t>
            </a:r>
            <a:r>
              <a:rPr lang="it-IT" sz="3200" b="1" i="1" strike="noStrike" spc="-1" dirty="0">
                <a:solidFill>
                  <a:srgbClr val="FF0000"/>
                </a:solidFill>
                <a:latin typeface="Merriweather"/>
                <a:ea typeface="Merriweather"/>
              </a:rPr>
              <a:t> e tedesco)</a:t>
            </a:r>
            <a:endParaRPr lang="it-IT" sz="32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799"/>
              </a:spcBef>
              <a:spcAft>
                <a:spcPts val="799"/>
              </a:spcAft>
            </a:pPr>
            <a:r>
              <a:rPr lang="it-IT" sz="2300" b="1" i="1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 </a:t>
            </a:r>
            <a:r>
              <a:rPr lang="it-IT" sz="23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 </a:t>
            </a:r>
            <a:endParaRPr lang="it-IT" sz="23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29;p18"/>
          <p:cNvPicPr/>
          <p:nvPr/>
        </p:nvPicPr>
        <p:blipFill>
          <a:blip r:embed="rId2"/>
          <a:stretch/>
        </p:blipFill>
        <p:spPr>
          <a:xfrm>
            <a:off x="10838880" y="318960"/>
            <a:ext cx="1158120" cy="1145880"/>
          </a:xfrm>
          <a:prstGeom prst="rect">
            <a:avLst/>
          </a:prstGeom>
          <a:ln>
            <a:noFill/>
          </a:ln>
        </p:spPr>
      </p:pic>
      <p:pic>
        <p:nvPicPr>
          <p:cNvPr id="151" name="Google Shape;130;p18"/>
          <p:cNvPicPr/>
          <p:nvPr/>
        </p:nvPicPr>
        <p:blipFill>
          <a:blip r:embed="rId3"/>
          <a:stretch/>
        </p:blipFill>
        <p:spPr>
          <a:xfrm>
            <a:off x="-315360" y="4757760"/>
            <a:ext cx="12569040" cy="2370960"/>
          </a:xfrm>
          <a:prstGeom prst="rect">
            <a:avLst/>
          </a:prstGeom>
          <a:ln>
            <a:noFill/>
          </a:ln>
        </p:spPr>
      </p:pic>
      <p:sp>
        <p:nvSpPr>
          <p:cNvPr id="152" name="TextShape 1"/>
          <p:cNvSpPr txBox="1"/>
          <p:nvPr/>
        </p:nvSpPr>
        <p:spPr>
          <a:xfrm>
            <a:off x="571680" y="318960"/>
            <a:ext cx="10440360" cy="5737066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>
              <a:lnSpc>
                <a:spcPct val="90000"/>
              </a:lnSpc>
            </a:pPr>
            <a:r>
              <a:rPr lang="it-IT" sz="3600" spc="-1" dirty="0">
                <a:solidFill>
                  <a:srgbClr val="1C4587"/>
                </a:solidFill>
                <a:latin typeface="Merriweather"/>
                <a:ea typeface="Merriweather"/>
              </a:rPr>
              <a:t>Formazione di qualità</a:t>
            </a:r>
            <a:br>
              <a:rPr sz="3600" spc="-1" dirty="0">
                <a:solidFill>
                  <a:srgbClr val="1C4587"/>
                </a:solidFill>
                <a:latin typeface="Merriweather"/>
                <a:ea typeface="Merriweather"/>
              </a:rPr>
            </a:br>
            <a:r>
              <a:rPr lang="it-IT" sz="3600" spc="-1" dirty="0">
                <a:solidFill>
                  <a:srgbClr val="1C4587"/>
                </a:solidFill>
                <a:latin typeface="Merriweather"/>
                <a:ea typeface="Merriweather"/>
              </a:rPr>
              <a:t>accogliamo i ragazzi per </a:t>
            </a:r>
            <a:r>
              <a:rPr lang="it-IT" sz="3600" b="1" spc="-1" dirty="0">
                <a:solidFill>
                  <a:srgbClr val="1C4587"/>
                </a:solidFill>
                <a:latin typeface="Merriweather"/>
                <a:ea typeface="Merriweather"/>
              </a:rPr>
              <a:t>accompagnarli</a:t>
            </a:r>
            <a:r>
              <a:rPr lang="it-IT" sz="3600" spc="-1" dirty="0">
                <a:solidFill>
                  <a:srgbClr val="1C4587"/>
                </a:solidFill>
                <a:latin typeface="Merriweather"/>
                <a:ea typeface="Merriweather"/>
              </a:rPr>
              <a:t> verso la crescita personale e professionale, attraverso:</a:t>
            </a:r>
            <a:br>
              <a:rPr sz="3600" spc="-1" dirty="0">
                <a:solidFill>
                  <a:srgbClr val="1C4587"/>
                </a:solidFill>
                <a:latin typeface="Merriweather"/>
                <a:ea typeface="Merriweather"/>
              </a:rPr>
            </a:br>
            <a:br>
              <a:rPr sz="3600" spc="-1" dirty="0">
                <a:solidFill>
                  <a:srgbClr val="1C4587"/>
                </a:solidFill>
                <a:latin typeface="Merriweather"/>
                <a:ea typeface="Merriweather"/>
              </a:rPr>
            </a:br>
            <a:r>
              <a:rPr lang="it-IT" sz="3600" spc="-1" dirty="0">
                <a:solidFill>
                  <a:srgbClr val="1C4587"/>
                </a:solidFill>
                <a:latin typeface="Merriweather"/>
                <a:ea typeface="Merriweather"/>
              </a:rPr>
              <a:t>	attività e incontri finalizzati al benessere scolastico</a:t>
            </a:r>
          </a:p>
          <a:p>
            <a:pPr>
              <a:lnSpc>
                <a:spcPct val="90000"/>
              </a:lnSpc>
            </a:pPr>
            <a:br>
              <a:rPr sz="3600" spc="-1" dirty="0">
                <a:solidFill>
                  <a:srgbClr val="1C4587"/>
                </a:solidFill>
                <a:latin typeface="Merriweather"/>
                <a:ea typeface="Merriweather"/>
              </a:rPr>
            </a:br>
            <a:r>
              <a:rPr lang="it-IT" sz="3600" spc="-1" dirty="0">
                <a:solidFill>
                  <a:srgbClr val="1C4587"/>
                </a:solidFill>
                <a:latin typeface="Merriweather"/>
                <a:ea typeface="Merriweather"/>
              </a:rPr>
              <a:t>	ambiente caratterizzato da relazioni positive e 	rispettose delle regole di convivenza</a:t>
            </a:r>
          </a:p>
          <a:p>
            <a:pPr>
              <a:lnSpc>
                <a:spcPct val="90000"/>
              </a:lnSpc>
            </a:pPr>
            <a:br>
              <a:rPr sz="3600" spc="-1" dirty="0">
                <a:solidFill>
                  <a:srgbClr val="1C4587"/>
                </a:solidFill>
                <a:latin typeface="Merriweather"/>
                <a:ea typeface="Merriweather"/>
              </a:rPr>
            </a:br>
            <a:r>
              <a:rPr lang="it-IT" sz="3600" spc="-1" dirty="0">
                <a:solidFill>
                  <a:srgbClr val="1C4587"/>
                </a:solidFill>
                <a:latin typeface="Merriweather"/>
                <a:ea typeface="Merriweather"/>
              </a:rPr>
              <a:t>	 incontri con testimoni significativi del lavoro, del 	volontariato e della società civile;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36;p19"/>
          <p:cNvPicPr/>
          <p:nvPr/>
        </p:nvPicPr>
        <p:blipFill>
          <a:blip r:embed="rId2"/>
          <a:stretch/>
        </p:blipFill>
        <p:spPr>
          <a:xfrm>
            <a:off x="10838880" y="318960"/>
            <a:ext cx="1158120" cy="1145880"/>
          </a:xfrm>
          <a:prstGeom prst="rect">
            <a:avLst/>
          </a:prstGeom>
          <a:ln>
            <a:noFill/>
          </a:ln>
        </p:spPr>
      </p:pic>
      <p:pic>
        <p:nvPicPr>
          <p:cNvPr id="154" name="Google Shape;137;p19"/>
          <p:cNvPicPr/>
          <p:nvPr/>
        </p:nvPicPr>
        <p:blipFill>
          <a:blip r:embed="rId3"/>
          <a:stretch/>
        </p:blipFill>
        <p:spPr>
          <a:xfrm>
            <a:off x="-315360" y="4757760"/>
            <a:ext cx="12569040" cy="2370960"/>
          </a:xfrm>
          <a:prstGeom prst="rect">
            <a:avLst/>
          </a:prstGeom>
          <a:ln>
            <a:noFill/>
          </a:ln>
        </p:spPr>
      </p:pic>
      <p:sp>
        <p:nvSpPr>
          <p:cNvPr id="155" name="TextShape 1"/>
          <p:cNvSpPr txBox="1"/>
          <p:nvPr/>
        </p:nvSpPr>
        <p:spPr>
          <a:xfrm>
            <a:off x="385560" y="313200"/>
            <a:ext cx="10154520" cy="530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marL="457200">
              <a:lnSpc>
                <a:spcPct val="90000"/>
              </a:lnSpc>
            </a:pPr>
            <a:r>
              <a:rPr lang="it-IT" sz="3200" spc="-1" dirty="0">
                <a:solidFill>
                  <a:srgbClr val="1C4587"/>
                </a:solidFill>
                <a:latin typeface="Merriweather"/>
                <a:ea typeface="Merriweather"/>
              </a:rPr>
              <a:t>occasioni per sviluppare sensibilità verso le tematiche ambientali e della sostenibilità;</a:t>
            </a:r>
            <a:br>
              <a:rPr sz="3200" spc="-1" dirty="0">
                <a:solidFill>
                  <a:srgbClr val="1C4587"/>
                </a:solidFill>
                <a:latin typeface="Merriweather"/>
                <a:ea typeface="Merriweather"/>
              </a:rPr>
            </a:br>
            <a:endParaRPr lang="it-IT" sz="3200" spc="-1" dirty="0">
              <a:solidFill>
                <a:srgbClr val="1C4587"/>
              </a:solidFill>
              <a:latin typeface="Merriweather"/>
              <a:ea typeface="Merriweather"/>
            </a:endParaRPr>
          </a:p>
          <a:p>
            <a:pPr marL="457200">
              <a:lnSpc>
                <a:spcPct val="90000"/>
              </a:lnSpc>
            </a:pPr>
            <a:r>
              <a:rPr lang="it-IT" sz="3200" spc="-1" dirty="0">
                <a:solidFill>
                  <a:srgbClr val="1C4587"/>
                </a:solidFill>
                <a:latin typeface="Merriweather"/>
                <a:ea typeface="Merriweather"/>
              </a:rPr>
              <a:t>offerta di attività pomeridiane sportive e linguistiche per ampliare l’orizzonte degli interessi personali;</a:t>
            </a:r>
            <a:br>
              <a:rPr sz="3200" spc="-1" dirty="0">
                <a:solidFill>
                  <a:srgbClr val="1C4587"/>
                </a:solidFill>
                <a:latin typeface="Merriweather"/>
                <a:ea typeface="Merriweather"/>
              </a:rPr>
            </a:br>
            <a:endParaRPr lang="it-IT" sz="3200" spc="-1" dirty="0">
              <a:solidFill>
                <a:srgbClr val="1C4587"/>
              </a:solidFill>
              <a:latin typeface="Merriweather"/>
              <a:ea typeface="Merriweather"/>
            </a:endParaRPr>
          </a:p>
          <a:p>
            <a:pPr marL="457200">
              <a:lnSpc>
                <a:spcPct val="90000"/>
              </a:lnSpc>
            </a:pPr>
            <a:r>
              <a:rPr lang="it-IT" sz="3200" spc="-1" dirty="0">
                <a:solidFill>
                  <a:srgbClr val="1C4587"/>
                </a:solidFill>
                <a:latin typeface="Merriweather"/>
                <a:ea typeface="Merriweather"/>
              </a:rPr>
              <a:t>utilizzo di </a:t>
            </a:r>
            <a:r>
              <a:rPr lang="it-IT" sz="3200" spc="-1" dirty="0" err="1">
                <a:solidFill>
                  <a:srgbClr val="1C4587"/>
                </a:solidFill>
                <a:latin typeface="Merriweather"/>
                <a:ea typeface="Merriweather"/>
              </a:rPr>
              <a:t>peer</a:t>
            </a:r>
            <a:r>
              <a:rPr lang="it-IT" sz="3200" spc="-1" dirty="0">
                <a:solidFill>
                  <a:srgbClr val="1C4587"/>
                </a:solidFill>
                <a:latin typeface="Merriweather"/>
                <a:ea typeface="Merriweather"/>
              </a:rPr>
              <a:t> educator per sostegno didattico (help       desk) e per attività di formazione fra coetanei;</a:t>
            </a:r>
            <a:br>
              <a:rPr sz="3200" spc="-1" dirty="0">
                <a:solidFill>
                  <a:srgbClr val="1C4587"/>
                </a:solidFill>
                <a:latin typeface="Merriweather"/>
                <a:ea typeface="Merriweather"/>
              </a:rPr>
            </a:br>
            <a:endParaRPr lang="it-IT" sz="3200" spc="-1" dirty="0">
              <a:solidFill>
                <a:srgbClr val="1C4587"/>
              </a:solidFill>
              <a:latin typeface="Merriweather"/>
              <a:ea typeface="Merriweather"/>
            </a:endParaRPr>
          </a:p>
          <a:p>
            <a:pPr marL="457200">
              <a:lnSpc>
                <a:spcPct val="90000"/>
              </a:lnSpc>
            </a:pPr>
            <a:r>
              <a:rPr lang="it-IT" sz="3200" spc="-1" dirty="0">
                <a:solidFill>
                  <a:srgbClr val="1C4587"/>
                </a:solidFill>
                <a:latin typeface="Merriweather"/>
                <a:ea typeface="Merriweather"/>
              </a:rPr>
              <a:t>attenzione alle difficoltà della crescita con disponibilità di psicologi scolastici </a:t>
            </a:r>
            <a:br>
              <a:rPr dirty="0"/>
            </a:br>
            <a:br>
              <a:rPr dirty="0"/>
            </a:br>
            <a:br>
              <a:rPr dirty="0"/>
            </a:br>
            <a:br>
              <a:rPr dirty="0"/>
            </a:br>
            <a:endParaRPr lang="it-IT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43;p20"/>
          <p:cNvPicPr/>
          <p:nvPr/>
        </p:nvPicPr>
        <p:blipFill>
          <a:blip r:embed="rId2"/>
          <a:stretch/>
        </p:blipFill>
        <p:spPr>
          <a:xfrm>
            <a:off x="10838880" y="318960"/>
            <a:ext cx="1158120" cy="1145880"/>
          </a:xfrm>
          <a:prstGeom prst="rect">
            <a:avLst/>
          </a:prstGeom>
          <a:ln>
            <a:noFill/>
          </a:ln>
        </p:spPr>
      </p:pic>
      <p:pic>
        <p:nvPicPr>
          <p:cNvPr id="157" name="Google Shape;144;p20"/>
          <p:cNvPicPr/>
          <p:nvPr/>
        </p:nvPicPr>
        <p:blipFill>
          <a:blip r:embed="rId3"/>
          <a:stretch/>
        </p:blipFill>
        <p:spPr>
          <a:xfrm>
            <a:off x="-315360" y="4757760"/>
            <a:ext cx="12569040" cy="2370960"/>
          </a:xfrm>
          <a:prstGeom prst="rect">
            <a:avLst/>
          </a:prstGeom>
          <a:ln>
            <a:noFill/>
          </a:ln>
        </p:spPr>
      </p:pic>
      <p:sp>
        <p:nvSpPr>
          <p:cNvPr id="158" name="CustomShape 1"/>
          <p:cNvSpPr/>
          <p:nvPr/>
        </p:nvSpPr>
        <p:spPr>
          <a:xfrm>
            <a:off x="3939840" y="1967760"/>
            <a:ext cx="4059000" cy="1197720"/>
          </a:xfrm>
          <a:prstGeom prst="rect">
            <a:avLst/>
          </a:prstGeom>
          <a:solidFill>
            <a:schemeClr val="accent4"/>
          </a:solidFill>
          <a:ln w="93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/>
          <a:lstStyle/>
          <a:p>
            <a:pPr algn="ctr">
              <a:lnSpc>
                <a:spcPct val="115000"/>
              </a:lnSpc>
              <a:spcAft>
                <a:spcPts val="1599"/>
              </a:spcAft>
            </a:pPr>
            <a:r>
              <a:rPr lang="it-IT" sz="2400" b="0" strike="noStrike" spc="-1" dirty="0">
                <a:solidFill>
                  <a:srgbClr val="2D2E7B"/>
                </a:solidFill>
                <a:uFillTx/>
                <a:latin typeface="Merriweather"/>
                <a:ea typeface="Merriweather"/>
              </a:rPr>
              <a:t>AMMINISTRAZIONE FINANZA E MARKETING</a:t>
            </a:r>
            <a:endParaRPr lang="it-IT" sz="2400" b="0" strike="noStrike" spc="-1" dirty="0">
              <a:latin typeface="Arial"/>
            </a:endParaRPr>
          </a:p>
        </p:txBody>
      </p:sp>
      <p:sp>
        <p:nvSpPr>
          <p:cNvPr id="159" name="CustomShape 2"/>
          <p:cNvSpPr/>
          <p:nvPr/>
        </p:nvSpPr>
        <p:spPr>
          <a:xfrm>
            <a:off x="1725480" y="3560400"/>
            <a:ext cx="4059000" cy="11977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3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/>
          <a:lstStyle/>
          <a:p>
            <a:pPr algn="ctr">
              <a:lnSpc>
                <a:spcPct val="115000"/>
              </a:lnSpc>
              <a:spcAft>
                <a:spcPts val="1599"/>
              </a:spcAft>
            </a:pPr>
            <a:r>
              <a:rPr lang="it-IT" sz="2400" b="0" strike="noStrike" spc="-1" dirty="0">
                <a:solidFill>
                  <a:srgbClr val="FF0000"/>
                </a:solidFill>
                <a:uFillTx/>
                <a:latin typeface="Merriweather"/>
                <a:ea typeface="Merriweather"/>
              </a:rPr>
              <a:t>SISTEMI INFORMATIVI AZIENDALI</a:t>
            </a:r>
            <a:endParaRPr lang="it-IT" sz="2400" b="0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60" name="CustomShape 3"/>
          <p:cNvSpPr/>
          <p:nvPr/>
        </p:nvSpPr>
        <p:spPr>
          <a:xfrm>
            <a:off x="6128640" y="3559320"/>
            <a:ext cx="4059000" cy="1197720"/>
          </a:xfrm>
          <a:prstGeom prst="rect">
            <a:avLst/>
          </a:prstGeom>
          <a:solidFill>
            <a:srgbClr val="AFCE42"/>
          </a:solidFill>
          <a:ln w="936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/>
          <a:lstStyle/>
          <a:p>
            <a:pPr algn="ctr">
              <a:lnSpc>
                <a:spcPct val="115000"/>
              </a:lnSpc>
              <a:spcAft>
                <a:spcPts val="1599"/>
              </a:spcAft>
            </a:pPr>
            <a:r>
              <a:rPr lang="it-IT" sz="2400" b="0" strike="noStrike" spc="-1" dirty="0">
                <a:solidFill>
                  <a:srgbClr val="262699"/>
                </a:solidFill>
                <a:uFillTx/>
                <a:latin typeface="Merriweather"/>
                <a:ea typeface="Merriweather"/>
              </a:rPr>
              <a:t>RELAZIONI INTERNAZIONALI PER IL MARKETING</a:t>
            </a:r>
            <a:endParaRPr lang="it-IT" sz="2400" b="0" strike="noStrike" spc="-1" dirty="0">
              <a:latin typeface="Arial"/>
            </a:endParaRPr>
          </a:p>
        </p:txBody>
      </p:sp>
      <p:sp>
        <p:nvSpPr>
          <p:cNvPr id="161" name="CustomShape 4"/>
          <p:cNvSpPr/>
          <p:nvPr/>
        </p:nvSpPr>
        <p:spPr>
          <a:xfrm>
            <a:off x="2459520" y="318960"/>
            <a:ext cx="7272720" cy="173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/>
          <a:lstStyle/>
          <a:p>
            <a:pPr algn="ctr">
              <a:lnSpc>
                <a:spcPct val="90000"/>
              </a:lnSpc>
            </a:pPr>
            <a:r>
              <a:rPr lang="it-IT" sz="4000" b="0" strike="noStrike" spc="-1" dirty="0">
                <a:solidFill>
                  <a:srgbClr val="1C4587"/>
                </a:solidFill>
                <a:latin typeface="Merriweather"/>
                <a:ea typeface="Merriweather"/>
              </a:rPr>
              <a:t>I NOSTRI INDIRIZZI</a:t>
            </a:r>
            <a:endParaRPr lang="it-IT" sz="40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8" name="Rectangle 9"/>
          <p:cNvSpPr>
            <a:spLocks noChangeArrowheads="1"/>
          </p:cNvSpPr>
          <p:nvPr/>
        </p:nvSpPr>
        <p:spPr bwMode="auto">
          <a:xfrm>
            <a:off x="2487168" y="265176"/>
            <a:ext cx="77236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333333"/>
                </a:solidFill>
                <a:latin typeface="Verdana" panose="020B0604030504040204" pitchFamily="34" charset="0"/>
              </a:rPr>
              <a:t>AMMINISTRAZIONE, FINANZA E MARKETING</a:t>
            </a:r>
          </a:p>
        </p:txBody>
      </p:sp>
      <p:pic>
        <p:nvPicPr>
          <p:cNvPr id="614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54" y="735075"/>
            <a:ext cx="9875520" cy="585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Immagine 8" descr="Logo con scritta_1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947" y="190310"/>
            <a:ext cx="14319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740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</TotalTime>
  <Words>1564</Words>
  <Application>Microsoft Office PowerPoint</Application>
  <PresentationFormat>Widescreen</PresentationFormat>
  <Paragraphs>544</Paragraphs>
  <Slides>38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38</vt:i4>
      </vt:variant>
    </vt:vector>
  </HeadingPairs>
  <TitlesOfParts>
    <vt:vector size="51" baseType="lpstr">
      <vt:lpstr>Arial</vt:lpstr>
      <vt:lpstr>Calibri</vt:lpstr>
      <vt:lpstr>DejaVu Sans</vt:lpstr>
      <vt:lpstr>Merriweather</vt:lpstr>
      <vt:lpstr>Symbol</vt:lpstr>
      <vt:lpstr>Tahoma</vt:lpstr>
      <vt:lpstr>Times New Roman</vt:lpstr>
      <vt:lpstr>Trebuchet MS</vt:lpstr>
      <vt:lpstr>Verdana</vt:lpstr>
      <vt:lpstr>Wingdings</vt:lpstr>
      <vt:lpstr>Office Theme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COLUCCI GABRIELLAMARIA</dc:creator>
  <dc:description/>
  <cp:lastModifiedBy>SAVINI SERENA</cp:lastModifiedBy>
  <cp:revision>24</cp:revision>
  <dcterms:modified xsi:type="dcterms:W3CDTF">2018-11-26T07:18:30Z</dcterms:modified>
  <dc:language>it-IT</dc:language>
</cp:coreProperties>
</file>